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94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95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6" r:id="rId37"/>
    <p:sldId id="297" r:id="rId38"/>
    <p:sldId id="290" r:id="rId39"/>
    <p:sldId id="291" r:id="rId40"/>
    <p:sldId id="292" r:id="rId41"/>
    <p:sldId id="293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94" autoAdjust="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524BE-419D-4278-A33C-BA806E6C6AAB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D88A6-EDC0-46DD-B5B0-50FCF86068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46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56B722AB-559B-4132-89D2-FE96F5CE43EC}" type="slidenum">
              <a:rPr lang="en-US" altLang="en-US" sz="1200" smtClean="0"/>
              <a:pPr/>
              <a:t>26</a:t>
            </a:fld>
            <a:endParaRPr lang="en-US" altLang="en-US" sz="12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3671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84D5C6B6-D1BD-4C36-A727-06CD2E4D80F2}" type="slidenum">
              <a:rPr lang="en-US" altLang="en-US" sz="1200" smtClean="0"/>
              <a:pPr/>
              <a:t>38</a:t>
            </a:fld>
            <a:endParaRPr lang="en-US" altLang="en-US" sz="120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450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188C31D7-CE3E-430F-8B7E-B192D7C6FF79}" type="slidenum">
              <a:rPr lang="en-US" altLang="en-US" sz="1200" smtClean="0"/>
              <a:pPr/>
              <a:t>40</a:t>
            </a:fld>
            <a:endParaRPr lang="en-US" alt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467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FB926CF2-5884-4712-95BB-DE065057512E}" type="slidenum">
              <a:rPr lang="en-US" altLang="en-US" sz="1200" smtClean="0"/>
              <a:pPr/>
              <a:t>27</a:t>
            </a:fld>
            <a:endParaRPr lang="en-US" altLang="en-US" sz="12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565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38371ED-3E82-4CA6-A35D-48CDD09E89D2}" type="slidenum">
              <a:rPr lang="en-US" altLang="en-US" sz="1200" smtClean="0"/>
              <a:pPr/>
              <a:t>29</a:t>
            </a:fld>
            <a:endParaRPr lang="en-US" alt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633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7959B4C6-EA78-4860-B908-78A2C8D7A953}" type="slidenum">
              <a:rPr lang="en-US" altLang="en-US" sz="1200" smtClean="0"/>
              <a:pPr/>
              <a:t>30</a:t>
            </a:fld>
            <a:endParaRPr lang="en-US" altLang="en-US" sz="120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894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9DF06D47-1B60-4C93-B830-C98AC13C3B94}" type="slidenum">
              <a:rPr lang="en-US" altLang="en-US" sz="1200" smtClean="0"/>
              <a:pPr/>
              <a:t>31</a:t>
            </a:fld>
            <a:endParaRPr lang="en-US" alt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125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3EE925A-2CE7-40B1-BCA1-C19EB0280CFB}" type="slidenum">
              <a:rPr lang="en-US" altLang="en-US" sz="1200" smtClean="0"/>
              <a:pPr/>
              <a:t>32</a:t>
            </a:fld>
            <a:endParaRPr lang="en-US" altLang="en-US" sz="120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00116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CBB3F3D2-EE1E-4F57-90E2-597D2AED1E86}" type="slidenum">
              <a:rPr lang="en-US" altLang="en-US" sz="1200" smtClean="0"/>
              <a:pPr/>
              <a:t>33</a:t>
            </a:fld>
            <a:endParaRPr lang="en-US" altLang="en-US" sz="120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320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0603B652-2E4F-48E3-8550-C4D1B1DE2E67}" type="slidenum">
              <a:rPr lang="en-US" altLang="en-US" sz="1200" smtClean="0"/>
              <a:pPr/>
              <a:t>34</a:t>
            </a:fld>
            <a:endParaRPr lang="en-US" altLang="en-US" sz="120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22295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6C13D41E-1B82-4530-A1CC-0599151F5DDC}" type="slidenum">
              <a:rPr lang="en-US" altLang="en-US" sz="1200" smtClean="0"/>
              <a:pPr/>
              <a:t>35</a:t>
            </a:fld>
            <a:endParaRPr lang="en-US" altLang="en-US" sz="120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392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3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70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7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6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64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6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400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48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919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0BBB9-E6E9-4E63-9769-7F7AA118E548}" type="datetimeFigureOut">
              <a:rPr lang="en-US" smtClean="0"/>
              <a:t>3/8/2023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992D4-92D9-4AB0-B21E-2FFF00280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7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2057400" y="3124200"/>
            <a:ext cx="9144000" cy="808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993300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993300"/>
                </a:solidFill>
                <a:latin typeface="Times New Roman" charset="0"/>
                <a:ea typeface="MS PGothic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993300"/>
                </a:solidFill>
                <a:latin typeface="Times New Roman" charset="0"/>
                <a:ea typeface="MS PGothic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993300"/>
                </a:solidFill>
                <a:latin typeface="Times New Roman" charset="0"/>
                <a:ea typeface="MS PGothic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993300"/>
                </a:solidFill>
                <a:latin typeface="Times New Roman" charset="0"/>
                <a:ea typeface="MS PGothic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93300"/>
                </a:solidFill>
                <a:latin typeface="Times New Roman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93300"/>
                </a:solidFill>
                <a:latin typeface="Times New Roman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93300"/>
                </a:solidFill>
                <a:latin typeface="Times New Roman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9933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3200" kern="0">
                <a:latin typeface="Arial" panose="020B0604020202020204" pitchFamily="34" charset="0"/>
                <a:cs typeface="Arial" panose="020B0604020202020204" pitchFamily="34" charset="0"/>
              </a:rPr>
              <a:t>Adama Science and Technology University</a:t>
            </a:r>
            <a:endParaRPr lang="en-US" sz="32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057400" y="3937001"/>
            <a:ext cx="784860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n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algn="ctr">
              <a:buNone/>
              <a:defRPr/>
            </a:pPr>
            <a:r>
              <a:rPr lang="en-US" sz="3200" kern="0" dirty="0"/>
              <a:t>Data structures and Algorithm </a:t>
            </a:r>
          </a:p>
          <a:p>
            <a:pPr marL="0" indent="0" algn="ctr">
              <a:buNone/>
              <a:defRPr/>
            </a:pPr>
            <a:r>
              <a:rPr lang="en-US" b="1" i="1" kern="0" dirty="0"/>
              <a:t>(week 3-4)</a:t>
            </a:r>
          </a:p>
        </p:txBody>
      </p:sp>
      <p:pic>
        <p:nvPicPr>
          <p:cNvPr id="5125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364" y="1284289"/>
            <a:ext cx="1844675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2655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369255" y="416169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Average Case Time for Seq. Search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017714" y="1905000"/>
            <a:ext cx="8574087" cy="38862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Generalize for array size </a:t>
            </a:r>
            <a:r>
              <a:rPr lang="en-US" altLang="en-US" i="1"/>
              <a:t>n.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i="1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Expression for average-case running time: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(1+2+…+n)/n = n(n+1)/2n = (n+1)/2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/>
              <a:t>Therefore, average case time complexity for serial search is O(n).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i="1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53496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Binary Search</a:t>
            </a:r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/>
              <a:t>These algorithm are specifically designed for searching in sorted data element.</a:t>
            </a:r>
          </a:p>
          <a:p>
            <a:r>
              <a:rPr lang="en-US" altLang="en-US" dirty="0"/>
              <a:t>It assumes the </a:t>
            </a:r>
            <a:r>
              <a:rPr lang="en-US" altLang="en-US" dirty="0">
                <a:solidFill>
                  <a:srgbClr val="FF0000"/>
                </a:solidFill>
              </a:rPr>
              <a:t>data is sorted </a:t>
            </a:r>
            <a:r>
              <a:rPr lang="en-US" altLang="en-US" dirty="0"/>
              <a:t>and it also uses divide and conquer strategy.</a:t>
            </a:r>
          </a:p>
          <a:p>
            <a:r>
              <a:rPr lang="en-US" altLang="en-US" dirty="0"/>
              <a:t>Binary search algorithm worst case O(log n) and best case O(1) </a:t>
            </a:r>
            <a:r>
              <a:rPr lang="en-GB" dirty="0"/>
              <a:t>when the central index would directly match the desired value.</a:t>
            </a:r>
            <a:endParaRPr lang="en-US" altLang="en-US" dirty="0"/>
          </a:p>
          <a:p>
            <a:r>
              <a:rPr lang="en-US" altLang="en-US" dirty="0"/>
              <a:t>Assume that we are given an array of records that is sorted.  For instance:</a:t>
            </a:r>
          </a:p>
          <a:p>
            <a:pPr lvl="1"/>
            <a:r>
              <a:rPr lang="en-US" altLang="en-US" dirty="0"/>
              <a:t>an array of records with integer keys sorted from smallest to largest (e.g., ID numbers), or</a:t>
            </a:r>
          </a:p>
          <a:p>
            <a:pPr lvl="1"/>
            <a:r>
              <a:rPr lang="en-US" altLang="en-US" dirty="0"/>
              <a:t>an array of records with string keys sorted in alphabetical order (e.g., names).</a:t>
            </a:r>
          </a:p>
          <a:p>
            <a:pPr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29095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13657" y="0"/>
            <a:ext cx="7772400" cy="11430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Binary Search Pseudocode</a:t>
            </a:r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139460" y="1142999"/>
            <a:ext cx="8238253" cy="511265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if(size == 0)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found = false;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else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middle = index of approximate midpoint of array segment;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if(target == a[middle])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	target has been found!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else if(target &lt; a[middle])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	search for target in area before midpoint;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else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	search for target in area after midpoint;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panose="020B0609020204030204" pitchFamily="49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719191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5757" y="85405"/>
            <a:ext cx="5318072" cy="6687190"/>
          </a:xfrm>
        </p:spPr>
      </p:pic>
    </p:spTree>
    <p:extLst>
      <p:ext uri="{BB962C8B-B14F-4D97-AF65-F5344CB8AC3E}">
        <p14:creationId xmlns:p14="http://schemas.microsoft.com/office/powerpoint/2010/main" val="1560612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635250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3501673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209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Example: sorted array of integer keys.  Target=7.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514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429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4343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7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52578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11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61722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32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7086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33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8001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53</a:t>
            </a:r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44196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17422" name="Rectangle 14"/>
          <p:cNvSpPr>
            <a:spLocks noChangeArrowheads="1"/>
          </p:cNvSpPr>
          <p:nvPr/>
        </p:nvSpPr>
        <p:spPr bwMode="auto">
          <a:xfrm>
            <a:off x="52860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62484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71148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17425" name="Rectangle 17"/>
          <p:cNvSpPr>
            <a:spLocks noChangeArrowheads="1"/>
          </p:cNvSpPr>
          <p:nvPr/>
        </p:nvSpPr>
        <p:spPr bwMode="auto">
          <a:xfrm>
            <a:off x="80772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[ 6 ]</a:t>
            </a:r>
          </a:p>
        </p:txBody>
      </p:sp>
    </p:spTree>
    <p:extLst>
      <p:ext uri="{BB962C8B-B14F-4D97-AF65-F5344CB8AC3E}">
        <p14:creationId xmlns:p14="http://schemas.microsoft.com/office/powerpoint/2010/main" val="1554715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18435" name="Rectangle 1027"/>
          <p:cNvSpPr>
            <a:spLocks noChangeArrowheads="1"/>
          </p:cNvSpPr>
          <p:nvPr/>
        </p:nvSpPr>
        <p:spPr bwMode="auto">
          <a:xfrm>
            <a:off x="2635250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18436" name="Rectangle 1028"/>
          <p:cNvSpPr>
            <a:spLocks noChangeArrowheads="1"/>
          </p:cNvSpPr>
          <p:nvPr/>
        </p:nvSpPr>
        <p:spPr bwMode="auto">
          <a:xfrm>
            <a:off x="3501673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18437" name="Text Box 1029"/>
          <p:cNvSpPr txBox="1">
            <a:spLocks noChangeArrowheads="1"/>
          </p:cNvSpPr>
          <p:nvPr/>
        </p:nvSpPr>
        <p:spPr bwMode="auto">
          <a:xfrm>
            <a:off x="2209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Example: sorted array of integer keys.  Target=7.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8438" name="Rectangle 1030"/>
          <p:cNvSpPr>
            <a:spLocks noChangeArrowheads="1"/>
          </p:cNvSpPr>
          <p:nvPr/>
        </p:nvSpPr>
        <p:spPr bwMode="auto">
          <a:xfrm>
            <a:off x="2514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18439" name="Rectangle 1031"/>
          <p:cNvSpPr>
            <a:spLocks noChangeArrowheads="1"/>
          </p:cNvSpPr>
          <p:nvPr/>
        </p:nvSpPr>
        <p:spPr bwMode="auto">
          <a:xfrm>
            <a:off x="3429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</a:t>
            </a:r>
          </a:p>
        </p:txBody>
      </p:sp>
      <p:sp>
        <p:nvSpPr>
          <p:cNvPr id="18440" name="Rectangle 1032"/>
          <p:cNvSpPr>
            <a:spLocks noChangeArrowheads="1"/>
          </p:cNvSpPr>
          <p:nvPr/>
        </p:nvSpPr>
        <p:spPr bwMode="auto">
          <a:xfrm>
            <a:off x="4343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7</a:t>
            </a:r>
          </a:p>
        </p:txBody>
      </p:sp>
      <p:sp>
        <p:nvSpPr>
          <p:cNvPr id="18441" name="Rectangle 1033"/>
          <p:cNvSpPr>
            <a:spLocks noChangeArrowheads="1"/>
          </p:cNvSpPr>
          <p:nvPr/>
        </p:nvSpPr>
        <p:spPr bwMode="auto">
          <a:xfrm>
            <a:off x="52578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11</a:t>
            </a:r>
          </a:p>
        </p:txBody>
      </p:sp>
      <p:sp>
        <p:nvSpPr>
          <p:cNvPr id="18442" name="Rectangle 1034"/>
          <p:cNvSpPr>
            <a:spLocks noChangeArrowheads="1"/>
          </p:cNvSpPr>
          <p:nvPr/>
        </p:nvSpPr>
        <p:spPr bwMode="auto">
          <a:xfrm>
            <a:off x="61722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32</a:t>
            </a:r>
          </a:p>
        </p:txBody>
      </p:sp>
      <p:sp>
        <p:nvSpPr>
          <p:cNvPr id="18443" name="Rectangle 1035"/>
          <p:cNvSpPr>
            <a:spLocks noChangeArrowheads="1"/>
          </p:cNvSpPr>
          <p:nvPr/>
        </p:nvSpPr>
        <p:spPr bwMode="auto">
          <a:xfrm>
            <a:off x="7086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33</a:t>
            </a:r>
          </a:p>
        </p:txBody>
      </p:sp>
      <p:sp>
        <p:nvSpPr>
          <p:cNvPr id="18444" name="Rectangle 1036"/>
          <p:cNvSpPr>
            <a:spLocks noChangeArrowheads="1"/>
          </p:cNvSpPr>
          <p:nvPr/>
        </p:nvSpPr>
        <p:spPr bwMode="auto">
          <a:xfrm>
            <a:off x="8001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53</a:t>
            </a:r>
          </a:p>
        </p:txBody>
      </p:sp>
      <p:sp>
        <p:nvSpPr>
          <p:cNvPr id="18445" name="Rectangle 1037"/>
          <p:cNvSpPr>
            <a:spLocks noChangeArrowheads="1"/>
          </p:cNvSpPr>
          <p:nvPr/>
        </p:nvSpPr>
        <p:spPr bwMode="auto">
          <a:xfrm>
            <a:off x="44196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18446" name="Rectangle 1038"/>
          <p:cNvSpPr>
            <a:spLocks noChangeArrowheads="1"/>
          </p:cNvSpPr>
          <p:nvPr/>
        </p:nvSpPr>
        <p:spPr bwMode="auto">
          <a:xfrm>
            <a:off x="52860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18447" name="Rectangle 1039"/>
          <p:cNvSpPr>
            <a:spLocks noChangeArrowheads="1"/>
          </p:cNvSpPr>
          <p:nvPr/>
        </p:nvSpPr>
        <p:spPr bwMode="auto">
          <a:xfrm>
            <a:off x="62484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18448" name="Rectangle 1040"/>
          <p:cNvSpPr>
            <a:spLocks noChangeArrowheads="1"/>
          </p:cNvSpPr>
          <p:nvPr/>
        </p:nvSpPr>
        <p:spPr bwMode="auto">
          <a:xfrm>
            <a:off x="71148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18449" name="Rectangle 1041"/>
          <p:cNvSpPr>
            <a:spLocks noChangeArrowheads="1"/>
          </p:cNvSpPr>
          <p:nvPr/>
        </p:nvSpPr>
        <p:spPr bwMode="auto">
          <a:xfrm>
            <a:off x="80772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18450" name="Line 1042"/>
          <p:cNvSpPr>
            <a:spLocks noChangeShapeType="1"/>
          </p:cNvSpPr>
          <p:nvPr/>
        </p:nvSpPr>
        <p:spPr bwMode="auto">
          <a:xfrm>
            <a:off x="5791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Text Box 1043"/>
          <p:cNvSpPr txBox="1">
            <a:spLocks noChangeArrowheads="1"/>
          </p:cNvSpPr>
          <p:nvPr/>
        </p:nvSpPr>
        <p:spPr bwMode="auto">
          <a:xfrm>
            <a:off x="4114801" y="5756275"/>
            <a:ext cx="3514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Find approximate midpoint</a:t>
            </a:r>
          </a:p>
        </p:txBody>
      </p:sp>
    </p:spTree>
    <p:extLst>
      <p:ext uri="{BB962C8B-B14F-4D97-AF65-F5344CB8AC3E}">
        <p14:creationId xmlns:p14="http://schemas.microsoft.com/office/powerpoint/2010/main" val="7344840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19459" name="Rectangle 1027"/>
          <p:cNvSpPr>
            <a:spLocks noChangeArrowheads="1"/>
          </p:cNvSpPr>
          <p:nvPr/>
        </p:nvSpPr>
        <p:spPr bwMode="auto">
          <a:xfrm>
            <a:off x="2635250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19460" name="Rectangle 1028"/>
          <p:cNvSpPr>
            <a:spLocks noChangeArrowheads="1"/>
          </p:cNvSpPr>
          <p:nvPr/>
        </p:nvSpPr>
        <p:spPr bwMode="auto">
          <a:xfrm>
            <a:off x="3501673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19461" name="Text Box 1029"/>
          <p:cNvSpPr txBox="1">
            <a:spLocks noChangeArrowheads="1"/>
          </p:cNvSpPr>
          <p:nvPr/>
        </p:nvSpPr>
        <p:spPr bwMode="auto">
          <a:xfrm>
            <a:off x="2209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Example: sorted array of integer keys.  Target=7.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9462" name="Rectangle 1030"/>
          <p:cNvSpPr>
            <a:spLocks noChangeArrowheads="1"/>
          </p:cNvSpPr>
          <p:nvPr/>
        </p:nvSpPr>
        <p:spPr bwMode="auto">
          <a:xfrm>
            <a:off x="2514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19463" name="Rectangle 1031"/>
          <p:cNvSpPr>
            <a:spLocks noChangeArrowheads="1"/>
          </p:cNvSpPr>
          <p:nvPr/>
        </p:nvSpPr>
        <p:spPr bwMode="auto">
          <a:xfrm>
            <a:off x="3429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</a:t>
            </a:r>
          </a:p>
        </p:txBody>
      </p:sp>
      <p:sp>
        <p:nvSpPr>
          <p:cNvPr id="19464" name="Rectangle 1032"/>
          <p:cNvSpPr>
            <a:spLocks noChangeArrowheads="1"/>
          </p:cNvSpPr>
          <p:nvPr/>
        </p:nvSpPr>
        <p:spPr bwMode="auto">
          <a:xfrm>
            <a:off x="4343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7</a:t>
            </a:r>
          </a:p>
        </p:txBody>
      </p:sp>
      <p:sp>
        <p:nvSpPr>
          <p:cNvPr id="19465" name="Rectangle 1033"/>
          <p:cNvSpPr>
            <a:spLocks noChangeArrowheads="1"/>
          </p:cNvSpPr>
          <p:nvPr/>
        </p:nvSpPr>
        <p:spPr bwMode="auto">
          <a:xfrm>
            <a:off x="52578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11</a:t>
            </a:r>
          </a:p>
        </p:txBody>
      </p:sp>
      <p:sp>
        <p:nvSpPr>
          <p:cNvPr id="19466" name="Rectangle 1034"/>
          <p:cNvSpPr>
            <a:spLocks noChangeArrowheads="1"/>
          </p:cNvSpPr>
          <p:nvPr/>
        </p:nvSpPr>
        <p:spPr bwMode="auto">
          <a:xfrm>
            <a:off x="61722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32</a:t>
            </a:r>
          </a:p>
        </p:txBody>
      </p:sp>
      <p:sp>
        <p:nvSpPr>
          <p:cNvPr id="19467" name="Rectangle 1035"/>
          <p:cNvSpPr>
            <a:spLocks noChangeArrowheads="1"/>
          </p:cNvSpPr>
          <p:nvPr/>
        </p:nvSpPr>
        <p:spPr bwMode="auto">
          <a:xfrm>
            <a:off x="7086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33</a:t>
            </a:r>
          </a:p>
        </p:txBody>
      </p:sp>
      <p:sp>
        <p:nvSpPr>
          <p:cNvPr id="19468" name="Rectangle 1036"/>
          <p:cNvSpPr>
            <a:spLocks noChangeArrowheads="1"/>
          </p:cNvSpPr>
          <p:nvPr/>
        </p:nvSpPr>
        <p:spPr bwMode="auto">
          <a:xfrm>
            <a:off x="8001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53</a:t>
            </a:r>
          </a:p>
        </p:txBody>
      </p:sp>
      <p:sp>
        <p:nvSpPr>
          <p:cNvPr id="19469" name="Rectangle 1037"/>
          <p:cNvSpPr>
            <a:spLocks noChangeArrowheads="1"/>
          </p:cNvSpPr>
          <p:nvPr/>
        </p:nvSpPr>
        <p:spPr bwMode="auto">
          <a:xfrm>
            <a:off x="44196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19470" name="Rectangle 1038"/>
          <p:cNvSpPr>
            <a:spLocks noChangeArrowheads="1"/>
          </p:cNvSpPr>
          <p:nvPr/>
        </p:nvSpPr>
        <p:spPr bwMode="auto">
          <a:xfrm>
            <a:off x="52860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19471" name="Rectangle 1039"/>
          <p:cNvSpPr>
            <a:spLocks noChangeArrowheads="1"/>
          </p:cNvSpPr>
          <p:nvPr/>
        </p:nvSpPr>
        <p:spPr bwMode="auto">
          <a:xfrm>
            <a:off x="62484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19472" name="Rectangle 1040"/>
          <p:cNvSpPr>
            <a:spLocks noChangeArrowheads="1"/>
          </p:cNvSpPr>
          <p:nvPr/>
        </p:nvSpPr>
        <p:spPr bwMode="auto">
          <a:xfrm>
            <a:off x="71148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19473" name="Rectangle 1041"/>
          <p:cNvSpPr>
            <a:spLocks noChangeArrowheads="1"/>
          </p:cNvSpPr>
          <p:nvPr/>
        </p:nvSpPr>
        <p:spPr bwMode="auto">
          <a:xfrm>
            <a:off x="80772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19474" name="Line 1042"/>
          <p:cNvSpPr>
            <a:spLocks noChangeShapeType="1"/>
          </p:cNvSpPr>
          <p:nvPr/>
        </p:nvSpPr>
        <p:spPr bwMode="auto">
          <a:xfrm>
            <a:off x="5791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Text Box 1043"/>
          <p:cNvSpPr txBox="1">
            <a:spLocks noChangeArrowheads="1"/>
          </p:cNvSpPr>
          <p:nvPr/>
        </p:nvSpPr>
        <p:spPr bwMode="auto">
          <a:xfrm>
            <a:off x="4354514" y="5756276"/>
            <a:ext cx="340830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Is 7 = midpoint key?  NO.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81590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20483" name="Rectangle 1027"/>
          <p:cNvSpPr>
            <a:spLocks noChangeArrowheads="1"/>
          </p:cNvSpPr>
          <p:nvPr/>
        </p:nvSpPr>
        <p:spPr bwMode="auto">
          <a:xfrm>
            <a:off x="2635250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20484" name="Rectangle 1028"/>
          <p:cNvSpPr>
            <a:spLocks noChangeArrowheads="1"/>
          </p:cNvSpPr>
          <p:nvPr/>
        </p:nvSpPr>
        <p:spPr bwMode="auto">
          <a:xfrm>
            <a:off x="3501673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20485" name="Text Box 1029"/>
          <p:cNvSpPr txBox="1">
            <a:spLocks noChangeArrowheads="1"/>
          </p:cNvSpPr>
          <p:nvPr/>
        </p:nvSpPr>
        <p:spPr bwMode="auto">
          <a:xfrm>
            <a:off x="2209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Example: sorted array of integer keys.  Target=7.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0486" name="Rectangle 1030"/>
          <p:cNvSpPr>
            <a:spLocks noChangeArrowheads="1"/>
          </p:cNvSpPr>
          <p:nvPr/>
        </p:nvSpPr>
        <p:spPr bwMode="auto">
          <a:xfrm>
            <a:off x="2514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20487" name="Rectangle 1031"/>
          <p:cNvSpPr>
            <a:spLocks noChangeArrowheads="1"/>
          </p:cNvSpPr>
          <p:nvPr/>
        </p:nvSpPr>
        <p:spPr bwMode="auto">
          <a:xfrm>
            <a:off x="3429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</a:t>
            </a:r>
          </a:p>
        </p:txBody>
      </p:sp>
      <p:sp>
        <p:nvSpPr>
          <p:cNvPr id="20488" name="Rectangle 1032"/>
          <p:cNvSpPr>
            <a:spLocks noChangeArrowheads="1"/>
          </p:cNvSpPr>
          <p:nvPr/>
        </p:nvSpPr>
        <p:spPr bwMode="auto">
          <a:xfrm>
            <a:off x="4343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7</a:t>
            </a:r>
          </a:p>
        </p:txBody>
      </p:sp>
      <p:sp>
        <p:nvSpPr>
          <p:cNvPr id="20489" name="Rectangle 1033"/>
          <p:cNvSpPr>
            <a:spLocks noChangeArrowheads="1"/>
          </p:cNvSpPr>
          <p:nvPr/>
        </p:nvSpPr>
        <p:spPr bwMode="auto">
          <a:xfrm>
            <a:off x="52578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11</a:t>
            </a:r>
          </a:p>
        </p:txBody>
      </p:sp>
      <p:sp>
        <p:nvSpPr>
          <p:cNvPr id="20490" name="Rectangle 1034"/>
          <p:cNvSpPr>
            <a:spLocks noChangeArrowheads="1"/>
          </p:cNvSpPr>
          <p:nvPr/>
        </p:nvSpPr>
        <p:spPr bwMode="auto">
          <a:xfrm>
            <a:off x="61722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32</a:t>
            </a:r>
          </a:p>
        </p:txBody>
      </p:sp>
      <p:sp>
        <p:nvSpPr>
          <p:cNvPr id="20491" name="Rectangle 1035"/>
          <p:cNvSpPr>
            <a:spLocks noChangeArrowheads="1"/>
          </p:cNvSpPr>
          <p:nvPr/>
        </p:nvSpPr>
        <p:spPr bwMode="auto">
          <a:xfrm>
            <a:off x="7086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33</a:t>
            </a:r>
          </a:p>
        </p:txBody>
      </p:sp>
      <p:sp>
        <p:nvSpPr>
          <p:cNvPr id="20492" name="Rectangle 1036"/>
          <p:cNvSpPr>
            <a:spLocks noChangeArrowheads="1"/>
          </p:cNvSpPr>
          <p:nvPr/>
        </p:nvSpPr>
        <p:spPr bwMode="auto">
          <a:xfrm>
            <a:off x="8001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53</a:t>
            </a:r>
          </a:p>
        </p:txBody>
      </p:sp>
      <p:sp>
        <p:nvSpPr>
          <p:cNvPr id="20493" name="Rectangle 1037"/>
          <p:cNvSpPr>
            <a:spLocks noChangeArrowheads="1"/>
          </p:cNvSpPr>
          <p:nvPr/>
        </p:nvSpPr>
        <p:spPr bwMode="auto">
          <a:xfrm>
            <a:off x="44196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20494" name="Rectangle 1038"/>
          <p:cNvSpPr>
            <a:spLocks noChangeArrowheads="1"/>
          </p:cNvSpPr>
          <p:nvPr/>
        </p:nvSpPr>
        <p:spPr bwMode="auto">
          <a:xfrm>
            <a:off x="52860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20495" name="Rectangle 1039"/>
          <p:cNvSpPr>
            <a:spLocks noChangeArrowheads="1"/>
          </p:cNvSpPr>
          <p:nvPr/>
        </p:nvSpPr>
        <p:spPr bwMode="auto">
          <a:xfrm>
            <a:off x="62484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20496" name="Rectangle 1040"/>
          <p:cNvSpPr>
            <a:spLocks noChangeArrowheads="1"/>
          </p:cNvSpPr>
          <p:nvPr/>
        </p:nvSpPr>
        <p:spPr bwMode="auto">
          <a:xfrm>
            <a:off x="71148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20497" name="Rectangle 1041"/>
          <p:cNvSpPr>
            <a:spLocks noChangeArrowheads="1"/>
          </p:cNvSpPr>
          <p:nvPr/>
        </p:nvSpPr>
        <p:spPr bwMode="auto">
          <a:xfrm>
            <a:off x="80772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20498" name="Line 1042"/>
          <p:cNvSpPr>
            <a:spLocks noChangeShapeType="1"/>
          </p:cNvSpPr>
          <p:nvPr/>
        </p:nvSpPr>
        <p:spPr bwMode="auto">
          <a:xfrm>
            <a:off x="5791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Text Box 1043"/>
          <p:cNvSpPr txBox="1">
            <a:spLocks noChangeArrowheads="1"/>
          </p:cNvSpPr>
          <p:nvPr/>
        </p:nvSpPr>
        <p:spPr bwMode="auto">
          <a:xfrm>
            <a:off x="4221850" y="5756276"/>
            <a:ext cx="345620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Is 7 &lt; midpoint key? YES.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5533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21507" name="Rectangle 1027"/>
          <p:cNvSpPr>
            <a:spLocks noChangeArrowheads="1"/>
          </p:cNvSpPr>
          <p:nvPr/>
        </p:nvSpPr>
        <p:spPr bwMode="auto">
          <a:xfrm>
            <a:off x="2635250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21508" name="Rectangle 1028"/>
          <p:cNvSpPr>
            <a:spLocks noChangeArrowheads="1"/>
          </p:cNvSpPr>
          <p:nvPr/>
        </p:nvSpPr>
        <p:spPr bwMode="auto">
          <a:xfrm>
            <a:off x="3501673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21509" name="Text Box 1029"/>
          <p:cNvSpPr txBox="1">
            <a:spLocks noChangeArrowheads="1"/>
          </p:cNvSpPr>
          <p:nvPr/>
        </p:nvSpPr>
        <p:spPr bwMode="auto">
          <a:xfrm>
            <a:off x="2209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Example: sorted array of integer keys.  Target=7.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1510" name="Rectangle 1030"/>
          <p:cNvSpPr>
            <a:spLocks noChangeArrowheads="1"/>
          </p:cNvSpPr>
          <p:nvPr/>
        </p:nvSpPr>
        <p:spPr bwMode="auto">
          <a:xfrm>
            <a:off x="2514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21511" name="Rectangle 1031"/>
          <p:cNvSpPr>
            <a:spLocks noChangeArrowheads="1"/>
          </p:cNvSpPr>
          <p:nvPr/>
        </p:nvSpPr>
        <p:spPr bwMode="auto">
          <a:xfrm>
            <a:off x="34290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</a:t>
            </a:r>
          </a:p>
        </p:txBody>
      </p:sp>
      <p:sp>
        <p:nvSpPr>
          <p:cNvPr id="21512" name="Rectangle 1032"/>
          <p:cNvSpPr>
            <a:spLocks noChangeArrowheads="1"/>
          </p:cNvSpPr>
          <p:nvPr/>
        </p:nvSpPr>
        <p:spPr bwMode="auto">
          <a:xfrm>
            <a:off x="4343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7</a:t>
            </a:r>
          </a:p>
        </p:txBody>
      </p:sp>
      <p:sp>
        <p:nvSpPr>
          <p:cNvPr id="21513" name="Rectangle 1033"/>
          <p:cNvSpPr>
            <a:spLocks noChangeArrowheads="1"/>
          </p:cNvSpPr>
          <p:nvPr/>
        </p:nvSpPr>
        <p:spPr bwMode="auto">
          <a:xfrm>
            <a:off x="5257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11</a:t>
            </a:r>
          </a:p>
        </p:txBody>
      </p:sp>
      <p:sp>
        <p:nvSpPr>
          <p:cNvPr id="21514" name="Rectangle 1034"/>
          <p:cNvSpPr>
            <a:spLocks noChangeArrowheads="1"/>
          </p:cNvSpPr>
          <p:nvPr/>
        </p:nvSpPr>
        <p:spPr bwMode="auto">
          <a:xfrm>
            <a:off x="6172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32</a:t>
            </a:r>
          </a:p>
        </p:txBody>
      </p:sp>
      <p:sp>
        <p:nvSpPr>
          <p:cNvPr id="21515" name="Rectangle 1035"/>
          <p:cNvSpPr>
            <a:spLocks noChangeArrowheads="1"/>
          </p:cNvSpPr>
          <p:nvPr/>
        </p:nvSpPr>
        <p:spPr bwMode="auto">
          <a:xfrm>
            <a:off x="7086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33</a:t>
            </a:r>
          </a:p>
        </p:txBody>
      </p:sp>
      <p:sp>
        <p:nvSpPr>
          <p:cNvPr id="21516" name="Rectangle 1036"/>
          <p:cNvSpPr>
            <a:spLocks noChangeArrowheads="1"/>
          </p:cNvSpPr>
          <p:nvPr/>
        </p:nvSpPr>
        <p:spPr bwMode="auto">
          <a:xfrm>
            <a:off x="8001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53</a:t>
            </a:r>
          </a:p>
        </p:txBody>
      </p:sp>
      <p:sp>
        <p:nvSpPr>
          <p:cNvPr id="21517" name="Rectangle 1037"/>
          <p:cNvSpPr>
            <a:spLocks noChangeArrowheads="1"/>
          </p:cNvSpPr>
          <p:nvPr/>
        </p:nvSpPr>
        <p:spPr bwMode="auto">
          <a:xfrm>
            <a:off x="44196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21518" name="Rectangle 1038"/>
          <p:cNvSpPr>
            <a:spLocks noChangeArrowheads="1"/>
          </p:cNvSpPr>
          <p:nvPr/>
        </p:nvSpPr>
        <p:spPr bwMode="auto">
          <a:xfrm>
            <a:off x="52860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21519" name="Rectangle 1039"/>
          <p:cNvSpPr>
            <a:spLocks noChangeArrowheads="1"/>
          </p:cNvSpPr>
          <p:nvPr/>
        </p:nvSpPr>
        <p:spPr bwMode="auto">
          <a:xfrm>
            <a:off x="62484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21520" name="Rectangle 1040"/>
          <p:cNvSpPr>
            <a:spLocks noChangeArrowheads="1"/>
          </p:cNvSpPr>
          <p:nvPr/>
        </p:nvSpPr>
        <p:spPr bwMode="auto">
          <a:xfrm>
            <a:off x="71148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21521" name="Rectangle 1041"/>
          <p:cNvSpPr>
            <a:spLocks noChangeArrowheads="1"/>
          </p:cNvSpPr>
          <p:nvPr/>
        </p:nvSpPr>
        <p:spPr bwMode="auto">
          <a:xfrm>
            <a:off x="80772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21522" name="Text Box 1042"/>
          <p:cNvSpPr txBox="1">
            <a:spLocks noChangeArrowheads="1"/>
          </p:cNvSpPr>
          <p:nvPr/>
        </p:nvSpPr>
        <p:spPr bwMode="auto">
          <a:xfrm>
            <a:off x="3015253" y="5257801"/>
            <a:ext cx="616149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Search for the target in the area before midpoint.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 </a:t>
            </a:r>
          </a:p>
        </p:txBody>
      </p:sp>
      <p:sp>
        <p:nvSpPr>
          <p:cNvPr id="21523" name="AutoShape 1043"/>
          <p:cNvSpPr>
            <a:spLocks/>
          </p:cNvSpPr>
          <p:nvPr/>
        </p:nvSpPr>
        <p:spPr bwMode="auto">
          <a:xfrm rot="16200000">
            <a:off x="3619500" y="3314700"/>
            <a:ext cx="533400" cy="2743200"/>
          </a:xfrm>
          <a:prstGeom prst="leftBrace">
            <a:avLst>
              <a:gd name="adj1" fmla="val 42857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2720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22531" name="Rectangle 1027"/>
          <p:cNvSpPr>
            <a:spLocks noChangeArrowheads="1"/>
          </p:cNvSpPr>
          <p:nvPr/>
        </p:nvSpPr>
        <p:spPr bwMode="auto">
          <a:xfrm>
            <a:off x="2635250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22532" name="Rectangle 1028"/>
          <p:cNvSpPr>
            <a:spLocks noChangeArrowheads="1"/>
          </p:cNvSpPr>
          <p:nvPr/>
        </p:nvSpPr>
        <p:spPr bwMode="auto">
          <a:xfrm>
            <a:off x="3501673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22533" name="Text Box 1029"/>
          <p:cNvSpPr txBox="1">
            <a:spLocks noChangeArrowheads="1"/>
          </p:cNvSpPr>
          <p:nvPr/>
        </p:nvSpPr>
        <p:spPr bwMode="auto">
          <a:xfrm>
            <a:off x="2209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Example: sorted array of integer keys.  Target=7.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2534" name="Rectangle 1030"/>
          <p:cNvSpPr>
            <a:spLocks noChangeArrowheads="1"/>
          </p:cNvSpPr>
          <p:nvPr/>
        </p:nvSpPr>
        <p:spPr bwMode="auto">
          <a:xfrm>
            <a:off x="2514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22535" name="Rectangle 1031"/>
          <p:cNvSpPr>
            <a:spLocks noChangeArrowheads="1"/>
          </p:cNvSpPr>
          <p:nvPr/>
        </p:nvSpPr>
        <p:spPr bwMode="auto">
          <a:xfrm>
            <a:off x="34290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</a:t>
            </a:r>
          </a:p>
        </p:txBody>
      </p:sp>
      <p:sp>
        <p:nvSpPr>
          <p:cNvPr id="22536" name="Rectangle 1032"/>
          <p:cNvSpPr>
            <a:spLocks noChangeArrowheads="1"/>
          </p:cNvSpPr>
          <p:nvPr/>
        </p:nvSpPr>
        <p:spPr bwMode="auto">
          <a:xfrm>
            <a:off x="4343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7</a:t>
            </a:r>
          </a:p>
        </p:txBody>
      </p:sp>
      <p:sp>
        <p:nvSpPr>
          <p:cNvPr id="22537" name="Rectangle 1033"/>
          <p:cNvSpPr>
            <a:spLocks noChangeArrowheads="1"/>
          </p:cNvSpPr>
          <p:nvPr/>
        </p:nvSpPr>
        <p:spPr bwMode="auto">
          <a:xfrm>
            <a:off x="5257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11</a:t>
            </a:r>
          </a:p>
        </p:txBody>
      </p:sp>
      <p:sp>
        <p:nvSpPr>
          <p:cNvPr id="22538" name="Rectangle 1034"/>
          <p:cNvSpPr>
            <a:spLocks noChangeArrowheads="1"/>
          </p:cNvSpPr>
          <p:nvPr/>
        </p:nvSpPr>
        <p:spPr bwMode="auto">
          <a:xfrm>
            <a:off x="6172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32</a:t>
            </a:r>
          </a:p>
        </p:txBody>
      </p:sp>
      <p:sp>
        <p:nvSpPr>
          <p:cNvPr id="22539" name="Rectangle 1035"/>
          <p:cNvSpPr>
            <a:spLocks noChangeArrowheads="1"/>
          </p:cNvSpPr>
          <p:nvPr/>
        </p:nvSpPr>
        <p:spPr bwMode="auto">
          <a:xfrm>
            <a:off x="7086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33</a:t>
            </a:r>
          </a:p>
        </p:txBody>
      </p:sp>
      <p:sp>
        <p:nvSpPr>
          <p:cNvPr id="22540" name="Rectangle 1036"/>
          <p:cNvSpPr>
            <a:spLocks noChangeArrowheads="1"/>
          </p:cNvSpPr>
          <p:nvPr/>
        </p:nvSpPr>
        <p:spPr bwMode="auto">
          <a:xfrm>
            <a:off x="8001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53</a:t>
            </a:r>
          </a:p>
        </p:txBody>
      </p:sp>
      <p:sp>
        <p:nvSpPr>
          <p:cNvPr id="22541" name="Rectangle 1037"/>
          <p:cNvSpPr>
            <a:spLocks noChangeArrowheads="1"/>
          </p:cNvSpPr>
          <p:nvPr/>
        </p:nvSpPr>
        <p:spPr bwMode="auto">
          <a:xfrm>
            <a:off x="44196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22542" name="Rectangle 1038"/>
          <p:cNvSpPr>
            <a:spLocks noChangeArrowheads="1"/>
          </p:cNvSpPr>
          <p:nvPr/>
        </p:nvSpPr>
        <p:spPr bwMode="auto">
          <a:xfrm>
            <a:off x="52860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22543" name="Rectangle 1039"/>
          <p:cNvSpPr>
            <a:spLocks noChangeArrowheads="1"/>
          </p:cNvSpPr>
          <p:nvPr/>
        </p:nvSpPr>
        <p:spPr bwMode="auto">
          <a:xfrm>
            <a:off x="62484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22544" name="Rectangle 1040"/>
          <p:cNvSpPr>
            <a:spLocks noChangeArrowheads="1"/>
          </p:cNvSpPr>
          <p:nvPr/>
        </p:nvSpPr>
        <p:spPr bwMode="auto">
          <a:xfrm>
            <a:off x="71148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22545" name="Rectangle 1041"/>
          <p:cNvSpPr>
            <a:spLocks noChangeArrowheads="1"/>
          </p:cNvSpPr>
          <p:nvPr/>
        </p:nvSpPr>
        <p:spPr bwMode="auto">
          <a:xfrm>
            <a:off x="80772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22546" name="Line 1044"/>
          <p:cNvSpPr>
            <a:spLocks noChangeShapeType="1"/>
          </p:cNvSpPr>
          <p:nvPr/>
        </p:nvSpPr>
        <p:spPr bwMode="auto">
          <a:xfrm>
            <a:off x="3886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Text Box 1045"/>
          <p:cNvSpPr txBox="1">
            <a:spLocks noChangeArrowheads="1"/>
          </p:cNvSpPr>
          <p:nvPr/>
        </p:nvSpPr>
        <p:spPr bwMode="auto">
          <a:xfrm>
            <a:off x="2209801" y="5756275"/>
            <a:ext cx="35147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Find approximate midpoint</a:t>
            </a:r>
          </a:p>
        </p:txBody>
      </p:sp>
    </p:spTree>
    <p:extLst>
      <p:ext uri="{BB962C8B-B14F-4D97-AF65-F5344CB8AC3E}">
        <p14:creationId xmlns:p14="http://schemas.microsoft.com/office/powerpoint/2010/main" val="2504072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300068"/>
            <a:ext cx="7772400" cy="1143000"/>
          </a:xfrm>
        </p:spPr>
        <p:txBody>
          <a:bodyPr anchor="ctr"/>
          <a:lstStyle/>
          <a:p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Searching</a:t>
            </a:r>
          </a:p>
        </p:txBody>
      </p:sp>
    </p:spTree>
    <p:extLst>
      <p:ext uri="{BB962C8B-B14F-4D97-AF65-F5344CB8AC3E}">
        <p14:creationId xmlns:p14="http://schemas.microsoft.com/office/powerpoint/2010/main" val="757026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23555" name="Rectangle 1027"/>
          <p:cNvSpPr>
            <a:spLocks noChangeArrowheads="1"/>
          </p:cNvSpPr>
          <p:nvPr/>
        </p:nvSpPr>
        <p:spPr bwMode="auto">
          <a:xfrm>
            <a:off x="2635250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23556" name="Rectangle 1028"/>
          <p:cNvSpPr>
            <a:spLocks noChangeArrowheads="1"/>
          </p:cNvSpPr>
          <p:nvPr/>
        </p:nvSpPr>
        <p:spPr bwMode="auto">
          <a:xfrm>
            <a:off x="3501673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23557" name="Text Box 1029"/>
          <p:cNvSpPr txBox="1">
            <a:spLocks noChangeArrowheads="1"/>
          </p:cNvSpPr>
          <p:nvPr/>
        </p:nvSpPr>
        <p:spPr bwMode="auto">
          <a:xfrm>
            <a:off x="2209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Example: sorted array of integer keys.  Target=7.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3558" name="Rectangle 1030"/>
          <p:cNvSpPr>
            <a:spLocks noChangeArrowheads="1"/>
          </p:cNvSpPr>
          <p:nvPr/>
        </p:nvSpPr>
        <p:spPr bwMode="auto">
          <a:xfrm>
            <a:off x="2514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23559" name="Rectangle 1031"/>
          <p:cNvSpPr>
            <a:spLocks noChangeArrowheads="1"/>
          </p:cNvSpPr>
          <p:nvPr/>
        </p:nvSpPr>
        <p:spPr bwMode="auto">
          <a:xfrm>
            <a:off x="34290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</a:t>
            </a:r>
          </a:p>
        </p:txBody>
      </p:sp>
      <p:sp>
        <p:nvSpPr>
          <p:cNvPr id="23560" name="Rectangle 1032"/>
          <p:cNvSpPr>
            <a:spLocks noChangeArrowheads="1"/>
          </p:cNvSpPr>
          <p:nvPr/>
        </p:nvSpPr>
        <p:spPr bwMode="auto">
          <a:xfrm>
            <a:off x="4343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7</a:t>
            </a:r>
          </a:p>
        </p:txBody>
      </p:sp>
      <p:sp>
        <p:nvSpPr>
          <p:cNvPr id="23561" name="Rectangle 1033"/>
          <p:cNvSpPr>
            <a:spLocks noChangeArrowheads="1"/>
          </p:cNvSpPr>
          <p:nvPr/>
        </p:nvSpPr>
        <p:spPr bwMode="auto">
          <a:xfrm>
            <a:off x="5257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11</a:t>
            </a:r>
          </a:p>
        </p:txBody>
      </p:sp>
      <p:sp>
        <p:nvSpPr>
          <p:cNvPr id="23562" name="Rectangle 1034"/>
          <p:cNvSpPr>
            <a:spLocks noChangeArrowheads="1"/>
          </p:cNvSpPr>
          <p:nvPr/>
        </p:nvSpPr>
        <p:spPr bwMode="auto">
          <a:xfrm>
            <a:off x="6172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32</a:t>
            </a:r>
          </a:p>
        </p:txBody>
      </p:sp>
      <p:sp>
        <p:nvSpPr>
          <p:cNvPr id="23563" name="Rectangle 1035"/>
          <p:cNvSpPr>
            <a:spLocks noChangeArrowheads="1"/>
          </p:cNvSpPr>
          <p:nvPr/>
        </p:nvSpPr>
        <p:spPr bwMode="auto">
          <a:xfrm>
            <a:off x="7086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33</a:t>
            </a:r>
          </a:p>
        </p:txBody>
      </p:sp>
      <p:sp>
        <p:nvSpPr>
          <p:cNvPr id="23564" name="Rectangle 1036"/>
          <p:cNvSpPr>
            <a:spLocks noChangeArrowheads="1"/>
          </p:cNvSpPr>
          <p:nvPr/>
        </p:nvSpPr>
        <p:spPr bwMode="auto">
          <a:xfrm>
            <a:off x="8001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53</a:t>
            </a:r>
          </a:p>
        </p:txBody>
      </p:sp>
      <p:sp>
        <p:nvSpPr>
          <p:cNvPr id="23565" name="Rectangle 1037"/>
          <p:cNvSpPr>
            <a:spLocks noChangeArrowheads="1"/>
          </p:cNvSpPr>
          <p:nvPr/>
        </p:nvSpPr>
        <p:spPr bwMode="auto">
          <a:xfrm>
            <a:off x="44196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23566" name="Rectangle 1038"/>
          <p:cNvSpPr>
            <a:spLocks noChangeArrowheads="1"/>
          </p:cNvSpPr>
          <p:nvPr/>
        </p:nvSpPr>
        <p:spPr bwMode="auto">
          <a:xfrm>
            <a:off x="52860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23567" name="Rectangle 1039"/>
          <p:cNvSpPr>
            <a:spLocks noChangeArrowheads="1"/>
          </p:cNvSpPr>
          <p:nvPr/>
        </p:nvSpPr>
        <p:spPr bwMode="auto">
          <a:xfrm>
            <a:off x="62484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23568" name="Rectangle 1040"/>
          <p:cNvSpPr>
            <a:spLocks noChangeArrowheads="1"/>
          </p:cNvSpPr>
          <p:nvPr/>
        </p:nvSpPr>
        <p:spPr bwMode="auto">
          <a:xfrm>
            <a:off x="71148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23569" name="Rectangle 1041"/>
          <p:cNvSpPr>
            <a:spLocks noChangeArrowheads="1"/>
          </p:cNvSpPr>
          <p:nvPr/>
        </p:nvSpPr>
        <p:spPr bwMode="auto">
          <a:xfrm>
            <a:off x="80772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23570" name="Line 1042"/>
          <p:cNvSpPr>
            <a:spLocks noChangeShapeType="1"/>
          </p:cNvSpPr>
          <p:nvPr/>
        </p:nvSpPr>
        <p:spPr bwMode="auto">
          <a:xfrm>
            <a:off x="3886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Text Box 1043"/>
          <p:cNvSpPr txBox="1">
            <a:spLocks noChangeArrowheads="1"/>
          </p:cNvSpPr>
          <p:nvPr/>
        </p:nvSpPr>
        <p:spPr bwMode="auto">
          <a:xfrm>
            <a:off x="2209800" y="5756275"/>
            <a:ext cx="3975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Target = key of midpoint? NO.</a:t>
            </a:r>
          </a:p>
        </p:txBody>
      </p:sp>
    </p:spTree>
    <p:extLst>
      <p:ext uri="{BB962C8B-B14F-4D97-AF65-F5344CB8AC3E}">
        <p14:creationId xmlns:p14="http://schemas.microsoft.com/office/powerpoint/2010/main" val="41233441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24579" name="Rectangle 1027"/>
          <p:cNvSpPr>
            <a:spLocks noChangeArrowheads="1"/>
          </p:cNvSpPr>
          <p:nvPr/>
        </p:nvSpPr>
        <p:spPr bwMode="auto">
          <a:xfrm>
            <a:off x="2635250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24580" name="Rectangle 1028"/>
          <p:cNvSpPr>
            <a:spLocks noChangeArrowheads="1"/>
          </p:cNvSpPr>
          <p:nvPr/>
        </p:nvSpPr>
        <p:spPr bwMode="auto">
          <a:xfrm>
            <a:off x="3501673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24581" name="Text Box 1029"/>
          <p:cNvSpPr txBox="1">
            <a:spLocks noChangeArrowheads="1"/>
          </p:cNvSpPr>
          <p:nvPr/>
        </p:nvSpPr>
        <p:spPr bwMode="auto">
          <a:xfrm>
            <a:off x="2209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Example: sorted array of integer keys.  Target=7.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4582" name="Rectangle 1030"/>
          <p:cNvSpPr>
            <a:spLocks noChangeArrowheads="1"/>
          </p:cNvSpPr>
          <p:nvPr/>
        </p:nvSpPr>
        <p:spPr bwMode="auto">
          <a:xfrm>
            <a:off x="2514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24583" name="Rectangle 1031"/>
          <p:cNvSpPr>
            <a:spLocks noChangeArrowheads="1"/>
          </p:cNvSpPr>
          <p:nvPr/>
        </p:nvSpPr>
        <p:spPr bwMode="auto">
          <a:xfrm>
            <a:off x="34290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</a:t>
            </a:r>
          </a:p>
        </p:txBody>
      </p:sp>
      <p:sp>
        <p:nvSpPr>
          <p:cNvPr id="24584" name="Rectangle 1032"/>
          <p:cNvSpPr>
            <a:spLocks noChangeArrowheads="1"/>
          </p:cNvSpPr>
          <p:nvPr/>
        </p:nvSpPr>
        <p:spPr bwMode="auto">
          <a:xfrm>
            <a:off x="4343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7</a:t>
            </a:r>
          </a:p>
        </p:txBody>
      </p:sp>
      <p:sp>
        <p:nvSpPr>
          <p:cNvPr id="24585" name="Rectangle 1033"/>
          <p:cNvSpPr>
            <a:spLocks noChangeArrowheads="1"/>
          </p:cNvSpPr>
          <p:nvPr/>
        </p:nvSpPr>
        <p:spPr bwMode="auto">
          <a:xfrm>
            <a:off x="5257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11</a:t>
            </a:r>
          </a:p>
        </p:txBody>
      </p:sp>
      <p:sp>
        <p:nvSpPr>
          <p:cNvPr id="24586" name="Rectangle 1034"/>
          <p:cNvSpPr>
            <a:spLocks noChangeArrowheads="1"/>
          </p:cNvSpPr>
          <p:nvPr/>
        </p:nvSpPr>
        <p:spPr bwMode="auto">
          <a:xfrm>
            <a:off x="6172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32</a:t>
            </a:r>
          </a:p>
        </p:txBody>
      </p:sp>
      <p:sp>
        <p:nvSpPr>
          <p:cNvPr id="24587" name="Rectangle 1035"/>
          <p:cNvSpPr>
            <a:spLocks noChangeArrowheads="1"/>
          </p:cNvSpPr>
          <p:nvPr/>
        </p:nvSpPr>
        <p:spPr bwMode="auto">
          <a:xfrm>
            <a:off x="7086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33</a:t>
            </a:r>
          </a:p>
        </p:txBody>
      </p:sp>
      <p:sp>
        <p:nvSpPr>
          <p:cNvPr id="24588" name="Rectangle 1036"/>
          <p:cNvSpPr>
            <a:spLocks noChangeArrowheads="1"/>
          </p:cNvSpPr>
          <p:nvPr/>
        </p:nvSpPr>
        <p:spPr bwMode="auto">
          <a:xfrm>
            <a:off x="8001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53</a:t>
            </a:r>
          </a:p>
        </p:txBody>
      </p:sp>
      <p:sp>
        <p:nvSpPr>
          <p:cNvPr id="24589" name="Rectangle 1037"/>
          <p:cNvSpPr>
            <a:spLocks noChangeArrowheads="1"/>
          </p:cNvSpPr>
          <p:nvPr/>
        </p:nvSpPr>
        <p:spPr bwMode="auto">
          <a:xfrm>
            <a:off x="44196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24590" name="Rectangle 1038"/>
          <p:cNvSpPr>
            <a:spLocks noChangeArrowheads="1"/>
          </p:cNvSpPr>
          <p:nvPr/>
        </p:nvSpPr>
        <p:spPr bwMode="auto">
          <a:xfrm>
            <a:off x="52860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24591" name="Rectangle 1039"/>
          <p:cNvSpPr>
            <a:spLocks noChangeArrowheads="1"/>
          </p:cNvSpPr>
          <p:nvPr/>
        </p:nvSpPr>
        <p:spPr bwMode="auto">
          <a:xfrm>
            <a:off x="62484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24592" name="Rectangle 1040"/>
          <p:cNvSpPr>
            <a:spLocks noChangeArrowheads="1"/>
          </p:cNvSpPr>
          <p:nvPr/>
        </p:nvSpPr>
        <p:spPr bwMode="auto">
          <a:xfrm>
            <a:off x="71148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24593" name="Rectangle 1041"/>
          <p:cNvSpPr>
            <a:spLocks noChangeArrowheads="1"/>
          </p:cNvSpPr>
          <p:nvPr/>
        </p:nvSpPr>
        <p:spPr bwMode="auto">
          <a:xfrm>
            <a:off x="80772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24594" name="Line 1042"/>
          <p:cNvSpPr>
            <a:spLocks noChangeShapeType="1"/>
          </p:cNvSpPr>
          <p:nvPr/>
        </p:nvSpPr>
        <p:spPr bwMode="auto">
          <a:xfrm>
            <a:off x="3886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Text Box 1043"/>
          <p:cNvSpPr txBox="1">
            <a:spLocks noChangeArrowheads="1"/>
          </p:cNvSpPr>
          <p:nvPr/>
        </p:nvSpPr>
        <p:spPr bwMode="auto">
          <a:xfrm>
            <a:off x="2209800" y="5756275"/>
            <a:ext cx="3975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Target &lt; key of midpoint? NO.</a:t>
            </a:r>
          </a:p>
        </p:txBody>
      </p:sp>
    </p:spTree>
    <p:extLst>
      <p:ext uri="{BB962C8B-B14F-4D97-AF65-F5344CB8AC3E}">
        <p14:creationId xmlns:p14="http://schemas.microsoft.com/office/powerpoint/2010/main" val="919731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25603" name="Rectangle 1027"/>
          <p:cNvSpPr>
            <a:spLocks noChangeArrowheads="1"/>
          </p:cNvSpPr>
          <p:nvPr/>
        </p:nvSpPr>
        <p:spPr bwMode="auto">
          <a:xfrm>
            <a:off x="2635250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25604" name="Rectangle 1028"/>
          <p:cNvSpPr>
            <a:spLocks noChangeArrowheads="1"/>
          </p:cNvSpPr>
          <p:nvPr/>
        </p:nvSpPr>
        <p:spPr bwMode="auto">
          <a:xfrm>
            <a:off x="3501673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25605" name="Text Box 1029"/>
          <p:cNvSpPr txBox="1">
            <a:spLocks noChangeArrowheads="1"/>
          </p:cNvSpPr>
          <p:nvPr/>
        </p:nvSpPr>
        <p:spPr bwMode="auto">
          <a:xfrm>
            <a:off x="2209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Example: sorted array of integer keys.  Target=7.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5606" name="Rectangle 1030"/>
          <p:cNvSpPr>
            <a:spLocks noChangeArrowheads="1"/>
          </p:cNvSpPr>
          <p:nvPr/>
        </p:nvSpPr>
        <p:spPr bwMode="auto">
          <a:xfrm>
            <a:off x="25146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25607" name="Rectangle 1031"/>
          <p:cNvSpPr>
            <a:spLocks noChangeArrowheads="1"/>
          </p:cNvSpPr>
          <p:nvPr/>
        </p:nvSpPr>
        <p:spPr bwMode="auto">
          <a:xfrm>
            <a:off x="34290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</a:t>
            </a:r>
          </a:p>
        </p:txBody>
      </p:sp>
      <p:sp>
        <p:nvSpPr>
          <p:cNvPr id="25608" name="Rectangle 1032"/>
          <p:cNvSpPr>
            <a:spLocks noChangeArrowheads="1"/>
          </p:cNvSpPr>
          <p:nvPr/>
        </p:nvSpPr>
        <p:spPr bwMode="auto">
          <a:xfrm>
            <a:off x="4343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7</a:t>
            </a:r>
          </a:p>
        </p:txBody>
      </p:sp>
      <p:sp>
        <p:nvSpPr>
          <p:cNvPr id="25609" name="Rectangle 1033"/>
          <p:cNvSpPr>
            <a:spLocks noChangeArrowheads="1"/>
          </p:cNvSpPr>
          <p:nvPr/>
        </p:nvSpPr>
        <p:spPr bwMode="auto">
          <a:xfrm>
            <a:off x="5257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11</a:t>
            </a:r>
          </a:p>
        </p:txBody>
      </p:sp>
      <p:sp>
        <p:nvSpPr>
          <p:cNvPr id="25610" name="Rectangle 1034"/>
          <p:cNvSpPr>
            <a:spLocks noChangeArrowheads="1"/>
          </p:cNvSpPr>
          <p:nvPr/>
        </p:nvSpPr>
        <p:spPr bwMode="auto">
          <a:xfrm>
            <a:off x="6172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32</a:t>
            </a:r>
          </a:p>
        </p:txBody>
      </p:sp>
      <p:sp>
        <p:nvSpPr>
          <p:cNvPr id="25611" name="Rectangle 1035"/>
          <p:cNvSpPr>
            <a:spLocks noChangeArrowheads="1"/>
          </p:cNvSpPr>
          <p:nvPr/>
        </p:nvSpPr>
        <p:spPr bwMode="auto">
          <a:xfrm>
            <a:off x="7086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33</a:t>
            </a:r>
          </a:p>
        </p:txBody>
      </p:sp>
      <p:sp>
        <p:nvSpPr>
          <p:cNvPr id="25612" name="Rectangle 1036"/>
          <p:cNvSpPr>
            <a:spLocks noChangeArrowheads="1"/>
          </p:cNvSpPr>
          <p:nvPr/>
        </p:nvSpPr>
        <p:spPr bwMode="auto">
          <a:xfrm>
            <a:off x="8001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53</a:t>
            </a:r>
          </a:p>
        </p:txBody>
      </p:sp>
      <p:sp>
        <p:nvSpPr>
          <p:cNvPr id="25613" name="Rectangle 1037"/>
          <p:cNvSpPr>
            <a:spLocks noChangeArrowheads="1"/>
          </p:cNvSpPr>
          <p:nvPr/>
        </p:nvSpPr>
        <p:spPr bwMode="auto">
          <a:xfrm>
            <a:off x="44196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25614" name="Rectangle 1038"/>
          <p:cNvSpPr>
            <a:spLocks noChangeArrowheads="1"/>
          </p:cNvSpPr>
          <p:nvPr/>
        </p:nvSpPr>
        <p:spPr bwMode="auto">
          <a:xfrm>
            <a:off x="52860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25615" name="Rectangle 1039"/>
          <p:cNvSpPr>
            <a:spLocks noChangeArrowheads="1"/>
          </p:cNvSpPr>
          <p:nvPr/>
        </p:nvSpPr>
        <p:spPr bwMode="auto">
          <a:xfrm>
            <a:off x="62484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25616" name="Rectangle 1040"/>
          <p:cNvSpPr>
            <a:spLocks noChangeArrowheads="1"/>
          </p:cNvSpPr>
          <p:nvPr/>
        </p:nvSpPr>
        <p:spPr bwMode="auto">
          <a:xfrm>
            <a:off x="71148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25617" name="Rectangle 1041"/>
          <p:cNvSpPr>
            <a:spLocks noChangeArrowheads="1"/>
          </p:cNvSpPr>
          <p:nvPr/>
        </p:nvSpPr>
        <p:spPr bwMode="auto">
          <a:xfrm>
            <a:off x="80772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25618" name="Line 1042"/>
          <p:cNvSpPr>
            <a:spLocks noChangeShapeType="1"/>
          </p:cNvSpPr>
          <p:nvPr/>
        </p:nvSpPr>
        <p:spPr bwMode="auto">
          <a:xfrm>
            <a:off x="3886200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Text Box 1043"/>
          <p:cNvSpPr txBox="1">
            <a:spLocks noChangeArrowheads="1"/>
          </p:cNvSpPr>
          <p:nvPr/>
        </p:nvSpPr>
        <p:spPr bwMode="auto">
          <a:xfrm>
            <a:off x="2209800" y="5756275"/>
            <a:ext cx="4110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Target &gt; key of midpoint? YES.</a:t>
            </a:r>
          </a:p>
        </p:txBody>
      </p:sp>
    </p:spTree>
    <p:extLst>
      <p:ext uri="{BB962C8B-B14F-4D97-AF65-F5344CB8AC3E}">
        <p14:creationId xmlns:p14="http://schemas.microsoft.com/office/powerpoint/2010/main" val="34101996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26627" name="Rectangle 1027"/>
          <p:cNvSpPr>
            <a:spLocks noChangeArrowheads="1"/>
          </p:cNvSpPr>
          <p:nvPr/>
        </p:nvSpPr>
        <p:spPr bwMode="auto">
          <a:xfrm>
            <a:off x="2635250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26628" name="Rectangle 1028"/>
          <p:cNvSpPr>
            <a:spLocks noChangeArrowheads="1"/>
          </p:cNvSpPr>
          <p:nvPr/>
        </p:nvSpPr>
        <p:spPr bwMode="auto">
          <a:xfrm>
            <a:off x="3501673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26629" name="Text Box 1029"/>
          <p:cNvSpPr txBox="1">
            <a:spLocks noChangeArrowheads="1"/>
          </p:cNvSpPr>
          <p:nvPr/>
        </p:nvSpPr>
        <p:spPr bwMode="auto">
          <a:xfrm>
            <a:off x="2209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Example: sorted array of integer keys.  Target=7.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6630" name="Rectangle 1030"/>
          <p:cNvSpPr>
            <a:spLocks noChangeArrowheads="1"/>
          </p:cNvSpPr>
          <p:nvPr/>
        </p:nvSpPr>
        <p:spPr bwMode="auto">
          <a:xfrm>
            <a:off x="2514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26631" name="Rectangle 1031"/>
          <p:cNvSpPr>
            <a:spLocks noChangeArrowheads="1"/>
          </p:cNvSpPr>
          <p:nvPr/>
        </p:nvSpPr>
        <p:spPr bwMode="auto">
          <a:xfrm>
            <a:off x="3429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</a:t>
            </a:r>
          </a:p>
        </p:txBody>
      </p:sp>
      <p:sp>
        <p:nvSpPr>
          <p:cNvPr id="26632" name="Rectangle 1032"/>
          <p:cNvSpPr>
            <a:spLocks noChangeArrowheads="1"/>
          </p:cNvSpPr>
          <p:nvPr/>
        </p:nvSpPr>
        <p:spPr bwMode="auto">
          <a:xfrm>
            <a:off x="4343400" y="3429000"/>
            <a:ext cx="914400" cy="914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7</a:t>
            </a:r>
          </a:p>
        </p:txBody>
      </p:sp>
      <p:sp>
        <p:nvSpPr>
          <p:cNvPr id="26633" name="Rectangle 1033"/>
          <p:cNvSpPr>
            <a:spLocks noChangeArrowheads="1"/>
          </p:cNvSpPr>
          <p:nvPr/>
        </p:nvSpPr>
        <p:spPr bwMode="auto">
          <a:xfrm>
            <a:off x="5257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11</a:t>
            </a:r>
          </a:p>
        </p:txBody>
      </p:sp>
      <p:sp>
        <p:nvSpPr>
          <p:cNvPr id="26634" name="Rectangle 1034"/>
          <p:cNvSpPr>
            <a:spLocks noChangeArrowheads="1"/>
          </p:cNvSpPr>
          <p:nvPr/>
        </p:nvSpPr>
        <p:spPr bwMode="auto">
          <a:xfrm>
            <a:off x="6172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32</a:t>
            </a:r>
          </a:p>
        </p:txBody>
      </p:sp>
      <p:sp>
        <p:nvSpPr>
          <p:cNvPr id="26635" name="Rectangle 1035"/>
          <p:cNvSpPr>
            <a:spLocks noChangeArrowheads="1"/>
          </p:cNvSpPr>
          <p:nvPr/>
        </p:nvSpPr>
        <p:spPr bwMode="auto">
          <a:xfrm>
            <a:off x="7086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33</a:t>
            </a:r>
          </a:p>
        </p:txBody>
      </p:sp>
      <p:sp>
        <p:nvSpPr>
          <p:cNvPr id="26636" name="Rectangle 1036"/>
          <p:cNvSpPr>
            <a:spLocks noChangeArrowheads="1"/>
          </p:cNvSpPr>
          <p:nvPr/>
        </p:nvSpPr>
        <p:spPr bwMode="auto">
          <a:xfrm>
            <a:off x="8001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53</a:t>
            </a:r>
          </a:p>
        </p:txBody>
      </p:sp>
      <p:sp>
        <p:nvSpPr>
          <p:cNvPr id="26637" name="Rectangle 1037"/>
          <p:cNvSpPr>
            <a:spLocks noChangeArrowheads="1"/>
          </p:cNvSpPr>
          <p:nvPr/>
        </p:nvSpPr>
        <p:spPr bwMode="auto">
          <a:xfrm>
            <a:off x="44196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26638" name="Rectangle 1038"/>
          <p:cNvSpPr>
            <a:spLocks noChangeArrowheads="1"/>
          </p:cNvSpPr>
          <p:nvPr/>
        </p:nvSpPr>
        <p:spPr bwMode="auto">
          <a:xfrm>
            <a:off x="52860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26639" name="Rectangle 1039"/>
          <p:cNvSpPr>
            <a:spLocks noChangeArrowheads="1"/>
          </p:cNvSpPr>
          <p:nvPr/>
        </p:nvSpPr>
        <p:spPr bwMode="auto">
          <a:xfrm>
            <a:off x="62484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26640" name="Rectangle 1040"/>
          <p:cNvSpPr>
            <a:spLocks noChangeArrowheads="1"/>
          </p:cNvSpPr>
          <p:nvPr/>
        </p:nvSpPr>
        <p:spPr bwMode="auto">
          <a:xfrm>
            <a:off x="71148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26641" name="Rectangle 1041"/>
          <p:cNvSpPr>
            <a:spLocks noChangeArrowheads="1"/>
          </p:cNvSpPr>
          <p:nvPr/>
        </p:nvSpPr>
        <p:spPr bwMode="auto">
          <a:xfrm>
            <a:off x="80772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26642" name="Text Box 1044"/>
          <p:cNvSpPr txBox="1">
            <a:spLocks noChangeArrowheads="1"/>
          </p:cNvSpPr>
          <p:nvPr/>
        </p:nvSpPr>
        <p:spPr bwMode="auto">
          <a:xfrm>
            <a:off x="3127457" y="5257801"/>
            <a:ext cx="593867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Search for the target in the area after midpoint.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 </a:t>
            </a:r>
          </a:p>
        </p:txBody>
      </p:sp>
      <p:sp>
        <p:nvSpPr>
          <p:cNvPr id="26643" name="AutoShape 1045"/>
          <p:cNvSpPr>
            <a:spLocks/>
          </p:cNvSpPr>
          <p:nvPr/>
        </p:nvSpPr>
        <p:spPr bwMode="auto">
          <a:xfrm rot="16200000">
            <a:off x="4533900" y="4229100"/>
            <a:ext cx="533400" cy="914400"/>
          </a:xfrm>
          <a:prstGeom prst="leftBrace">
            <a:avLst>
              <a:gd name="adj1" fmla="val 14286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11265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Binary Search</a:t>
            </a:r>
          </a:p>
        </p:txBody>
      </p:sp>
      <p:sp>
        <p:nvSpPr>
          <p:cNvPr id="27651" name="Rectangle 1027"/>
          <p:cNvSpPr>
            <a:spLocks noChangeArrowheads="1"/>
          </p:cNvSpPr>
          <p:nvPr/>
        </p:nvSpPr>
        <p:spPr bwMode="auto">
          <a:xfrm>
            <a:off x="2635250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27652" name="Rectangle 1028"/>
          <p:cNvSpPr>
            <a:spLocks noChangeArrowheads="1"/>
          </p:cNvSpPr>
          <p:nvPr/>
        </p:nvSpPr>
        <p:spPr bwMode="auto">
          <a:xfrm>
            <a:off x="3501673" y="2976563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27653" name="Text Box 1029"/>
          <p:cNvSpPr txBox="1">
            <a:spLocks noChangeArrowheads="1"/>
          </p:cNvSpPr>
          <p:nvPr/>
        </p:nvSpPr>
        <p:spPr bwMode="auto">
          <a:xfrm>
            <a:off x="2209800" y="1981200"/>
            <a:ext cx="718185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>
                <a:latin typeface="Times" panose="02020603050405020304" pitchFamily="18" charset="0"/>
              </a:rPr>
              <a:t>Example: sorted array of integer keys.  Target=7.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27654" name="Rectangle 1030"/>
          <p:cNvSpPr>
            <a:spLocks noChangeArrowheads="1"/>
          </p:cNvSpPr>
          <p:nvPr/>
        </p:nvSpPr>
        <p:spPr bwMode="auto">
          <a:xfrm>
            <a:off x="2514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</a:t>
            </a:r>
          </a:p>
        </p:txBody>
      </p:sp>
      <p:sp>
        <p:nvSpPr>
          <p:cNvPr id="27655" name="Rectangle 1031"/>
          <p:cNvSpPr>
            <a:spLocks noChangeArrowheads="1"/>
          </p:cNvSpPr>
          <p:nvPr/>
        </p:nvSpPr>
        <p:spPr bwMode="auto">
          <a:xfrm>
            <a:off x="3429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6</a:t>
            </a:r>
          </a:p>
        </p:txBody>
      </p:sp>
      <p:sp>
        <p:nvSpPr>
          <p:cNvPr id="27656" name="Rectangle 1032"/>
          <p:cNvSpPr>
            <a:spLocks noChangeArrowheads="1"/>
          </p:cNvSpPr>
          <p:nvPr/>
        </p:nvSpPr>
        <p:spPr bwMode="auto">
          <a:xfrm>
            <a:off x="4343400" y="3429000"/>
            <a:ext cx="9144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7</a:t>
            </a:r>
          </a:p>
        </p:txBody>
      </p:sp>
      <p:sp>
        <p:nvSpPr>
          <p:cNvPr id="27657" name="Rectangle 1033"/>
          <p:cNvSpPr>
            <a:spLocks noChangeArrowheads="1"/>
          </p:cNvSpPr>
          <p:nvPr/>
        </p:nvSpPr>
        <p:spPr bwMode="auto">
          <a:xfrm>
            <a:off x="52578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11</a:t>
            </a:r>
          </a:p>
        </p:txBody>
      </p:sp>
      <p:sp>
        <p:nvSpPr>
          <p:cNvPr id="27658" name="Rectangle 1034"/>
          <p:cNvSpPr>
            <a:spLocks noChangeArrowheads="1"/>
          </p:cNvSpPr>
          <p:nvPr/>
        </p:nvSpPr>
        <p:spPr bwMode="auto">
          <a:xfrm>
            <a:off x="61722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32</a:t>
            </a:r>
          </a:p>
        </p:txBody>
      </p:sp>
      <p:sp>
        <p:nvSpPr>
          <p:cNvPr id="27659" name="Rectangle 1035"/>
          <p:cNvSpPr>
            <a:spLocks noChangeArrowheads="1"/>
          </p:cNvSpPr>
          <p:nvPr/>
        </p:nvSpPr>
        <p:spPr bwMode="auto">
          <a:xfrm>
            <a:off x="70866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33</a:t>
            </a:r>
          </a:p>
        </p:txBody>
      </p:sp>
      <p:sp>
        <p:nvSpPr>
          <p:cNvPr id="27660" name="Rectangle 1036"/>
          <p:cNvSpPr>
            <a:spLocks noChangeArrowheads="1"/>
          </p:cNvSpPr>
          <p:nvPr/>
        </p:nvSpPr>
        <p:spPr bwMode="auto">
          <a:xfrm>
            <a:off x="8001000" y="3429000"/>
            <a:ext cx="914400" cy="914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53</a:t>
            </a:r>
          </a:p>
        </p:txBody>
      </p:sp>
      <p:sp>
        <p:nvSpPr>
          <p:cNvPr id="27661" name="Rectangle 1037"/>
          <p:cNvSpPr>
            <a:spLocks noChangeArrowheads="1"/>
          </p:cNvSpPr>
          <p:nvPr/>
        </p:nvSpPr>
        <p:spPr bwMode="auto">
          <a:xfrm>
            <a:off x="44196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27662" name="Rectangle 1038"/>
          <p:cNvSpPr>
            <a:spLocks noChangeArrowheads="1"/>
          </p:cNvSpPr>
          <p:nvPr/>
        </p:nvSpPr>
        <p:spPr bwMode="auto">
          <a:xfrm>
            <a:off x="52860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27663" name="Rectangle 1039"/>
          <p:cNvSpPr>
            <a:spLocks noChangeArrowheads="1"/>
          </p:cNvSpPr>
          <p:nvPr/>
        </p:nvSpPr>
        <p:spPr bwMode="auto">
          <a:xfrm>
            <a:off x="62484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27664" name="Rectangle 1040"/>
          <p:cNvSpPr>
            <a:spLocks noChangeArrowheads="1"/>
          </p:cNvSpPr>
          <p:nvPr/>
        </p:nvSpPr>
        <p:spPr bwMode="auto">
          <a:xfrm>
            <a:off x="7114823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[ 5 ]</a:t>
            </a:r>
          </a:p>
        </p:txBody>
      </p:sp>
      <p:sp>
        <p:nvSpPr>
          <p:cNvPr id="27665" name="Rectangle 1041"/>
          <p:cNvSpPr>
            <a:spLocks noChangeArrowheads="1"/>
          </p:cNvSpPr>
          <p:nvPr/>
        </p:nvSpPr>
        <p:spPr bwMode="auto">
          <a:xfrm>
            <a:off x="8077200" y="2971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[ 6 ]</a:t>
            </a:r>
          </a:p>
        </p:txBody>
      </p:sp>
      <p:sp>
        <p:nvSpPr>
          <p:cNvPr id="27666" name="Line 1044"/>
          <p:cNvSpPr>
            <a:spLocks noChangeShapeType="1"/>
          </p:cNvSpPr>
          <p:nvPr/>
        </p:nvSpPr>
        <p:spPr bwMode="auto">
          <a:xfrm>
            <a:off x="4791075" y="4495800"/>
            <a:ext cx="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Text Box 1045"/>
          <p:cNvSpPr txBox="1">
            <a:spLocks noChangeArrowheads="1"/>
          </p:cNvSpPr>
          <p:nvPr/>
        </p:nvSpPr>
        <p:spPr bwMode="auto">
          <a:xfrm>
            <a:off x="3114675" y="5756276"/>
            <a:ext cx="407259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Find approximate midpoint.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Is target = midpoint key?  YES.</a:t>
            </a:r>
          </a:p>
        </p:txBody>
      </p:sp>
    </p:spTree>
    <p:extLst>
      <p:ext uri="{BB962C8B-B14F-4D97-AF65-F5344CB8AC3E}">
        <p14:creationId xmlns:p14="http://schemas.microsoft.com/office/powerpoint/2010/main" val="855782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7772400" cy="838200"/>
          </a:xfrm>
        </p:spPr>
        <p:txBody>
          <a:bodyPr/>
          <a:lstStyle/>
          <a:p>
            <a:r>
              <a:rPr lang="en-US" altLang="en-US"/>
              <a:t>Binary Search Implementation</a:t>
            </a:r>
          </a:p>
        </p:txBody>
      </p:sp>
      <p:sp>
        <p:nvSpPr>
          <p:cNvPr id="2867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37457" y="921657"/>
            <a:ext cx="5301344" cy="563880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</a:t>
            </a:r>
            <a:r>
              <a:rPr lang="en-US" altLang="en-US" sz="1800" b="1" dirty="0" err="1">
                <a:latin typeface="Consolas" panose="020B0609020204030204" pitchFamily="49" charset="0"/>
              </a:rPr>
              <a:t>arr</a:t>
            </a:r>
            <a:r>
              <a:rPr lang="en-US" altLang="en-US" sz="1800" b="1" dirty="0">
                <a:latin typeface="Consolas" panose="020B0609020204030204" pitchFamily="49" charset="0"/>
              </a:rPr>
              <a:t>[] = { 1, 3, 4, 6, 7, 8, 10, 13, 14, 18, 19, 21, 24, 37, 40, 45, 71 };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n=</a:t>
            </a:r>
            <a:r>
              <a:rPr lang="en-US" altLang="en-US" sz="1800" b="1" dirty="0" err="1">
                <a:latin typeface="Consolas" panose="020B0609020204030204" pitchFamily="49" charset="0"/>
              </a:rPr>
              <a:t>sizeof</a:t>
            </a:r>
            <a:r>
              <a:rPr lang="en-US" altLang="en-US" sz="1800" b="1" dirty="0">
                <a:latin typeface="Consolas" panose="020B0609020204030204" pitchFamily="49" charset="0"/>
              </a:rPr>
              <a:t>(</a:t>
            </a:r>
            <a:r>
              <a:rPr lang="en-US" altLang="en-US" sz="1800" b="1" dirty="0" err="1">
                <a:latin typeface="Consolas" panose="020B0609020204030204" pitchFamily="49" charset="0"/>
              </a:rPr>
              <a:t>arr</a:t>
            </a:r>
            <a:r>
              <a:rPr lang="en-US" altLang="en-US" sz="1800" b="1" dirty="0">
                <a:latin typeface="Consolas" panose="020B0609020204030204" pitchFamily="49" charset="0"/>
              </a:rPr>
              <a:t>)/</a:t>
            </a:r>
            <a:r>
              <a:rPr lang="en-US" altLang="en-US" sz="1800" b="1" dirty="0" err="1">
                <a:latin typeface="Consolas" panose="020B0609020204030204" pitchFamily="49" charset="0"/>
              </a:rPr>
              <a:t>sizeof</a:t>
            </a:r>
            <a:r>
              <a:rPr lang="en-US" altLang="en-US" sz="1800" b="1" dirty="0">
                <a:latin typeface="Consolas" panose="020B0609020204030204" pitchFamily="49" charset="0"/>
              </a:rPr>
              <a:t>(</a:t>
            </a:r>
            <a:r>
              <a:rPr lang="en-US" altLang="en-US" sz="1800" b="1" dirty="0" err="1">
                <a:latin typeface="Consolas" panose="020B0609020204030204" pitchFamily="49" charset="0"/>
              </a:rPr>
              <a:t>arr</a:t>
            </a:r>
            <a:r>
              <a:rPr lang="en-US" altLang="en-US" sz="1800" b="1" dirty="0">
                <a:latin typeface="Consolas" panose="020B0609020204030204" pitchFamily="49" charset="0"/>
              </a:rPr>
              <a:t>[0]);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first=0;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last=n-1;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</a:t>
            </a:r>
            <a:r>
              <a:rPr lang="en-US" altLang="en-US" sz="1800" b="1" dirty="0" err="1">
                <a:latin typeface="Consolas" panose="020B0609020204030204" pitchFamily="49" charset="0"/>
              </a:rPr>
              <a:t>int</a:t>
            </a:r>
            <a:r>
              <a:rPr lang="en-US" altLang="en-US" sz="1800" b="1" dirty="0">
                <a:latin typeface="Consolas" panose="020B0609020204030204" pitchFamily="49" charset="0"/>
              </a:rPr>
              <a:t> key=32;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int found=0;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while(first&lt;=last)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{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    int mid=(</a:t>
            </a:r>
            <a:r>
              <a:rPr lang="en-US" altLang="en-US" sz="1800" b="1" dirty="0" err="1">
                <a:latin typeface="Consolas" panose="020B0609020204030204" pitchFamily="49" charset="0"/>
              </a:rPr>
              <a:t>first+last</a:t>
            </a:r>
            <a:r>
              <a:rPr lang="en-US" altLang="en-US" sz="1800" b="1" dirty="0">
                <a:latin typeface="Consolas" panose="020B0609020204030204" pitchFamily="49" charset="0"/>
              </a:rPr>
              <a:t>)/2;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		 if(</a:t>
            </a:r>
            <a:r>
              <a:rPr lang="en-US" altLang="en-US" sz="1800" b="1" dirty="0" err="1">
                <a:latin typeface="Consolas" panose="020B0609020204030204" pitchFamily="49" charset="0"/>
              </a:rPr>
              <a:t>arr</a:t>
            </a:r>
            <a:r>
              <a:rPr lang="en-US" altLang="en-US" sz="1800" b="1" dirty="0">
                <a:latin typeface="Consolas" panose="020B0609020204030204" pitchFamily="49" charset="0"/>
              </a:rPr>
              <a:t>[mid]==key)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    {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       found=1;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       break; }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altLang="en-US" sz="1800" b="1" dirty="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en-US" altLang="en-US" sz="1800" b="1" dirty="0">
              <a:latin typeface="Consolas" panose="020B0609020204030204" pitchFamily="49" charset="0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</a:t>
            </a:r>
          </a:p>
        </p:txBody>
      </p:sp>
      <p:sp>
        <p:nvSpPr>
          <p:cNvPr id="2" name="Rectangle 1027">
            <a:extLst>
              <a:ext uri="{FF2B5EF4-FFF2-40B4-BE49-F238E27FC236}">
                <a16:creationId xmlns:a16="http://schemas.microsoft.com/office/drawing/2014/main" id="{14A70496-034A-53A6-6BAB-60A82959023F}"/>
              </a:ext>
            </a:extLst>
          </p:cNvPr>
          <p:cNvSpPr txBox="1">
            <a:spLocks noChangeArrowheads="1"/>
          </p:cNvSpPr>
          <p:nvPr/>
        </p:nvSpPr>
        <p:spPr>
          <a:xfrm>
            <a:off x="6553200" y="990600"/>
            <a:ext cx="5301344" cy="563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else if(key &lt; </a:t>
            </a:r>
            <a:r>
              <a:rPr lang="en-US" altLang="en-US" sz="1800" b="1" dirty="0" err="1">
                <a:latin typeface="Consolas" panose="020B0609020204030204" pitchFamily="49" charset="0"/>
              </a:rPr>
              <a:t>arr</a:t>
            </a:r>
            <a:r>
              <a:rPr lang="en-US" altLang="en-US" sz="1800" b="1" dirty="0">
                <a:latin typeface="Consolas" panose="020B0609020204030204" pitchFamily="49" charset="0"/>
              </a:rPr>
              <a:t>[mid])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    {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        last=mid-1;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    }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    else if(key &gt; </a:t>
            </a:r>
            <a:r>
              <a:rPr lang="en-US" altLang="en-US" sz="1800" b="1" dirty="0" err="1">
                <a:latin typeface="Consolas" panose="020B0609020204030204" pitchFamily="49" charset="0"/>
              </a:rPr>
              <a:t>arr</a:t>
            </a:r>
            <a:r>
              <a:rPr lang="en-US" altLang="en-US" sz="1800" b="1" dirty="0">
                <a:latin typeface="Consolas" panose="020B0609020204030204" pitchFamily="49" charset="0"/>
              </a:rPr>
              <a:t>[mid])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    {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        first=mid+1;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    }   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}</a:t>
            </a:r>
          </a:p>
          <a:p>
            <a:pPr>
              <a:lnSpc>
                <a:spcPct val="110000"/>
              </a:lnSpc>
              <a:buFontTx/>
              <a:buNone/>
            </a:pPr>
            <a:r>
              <a:rPr lang="en-US" altLang="en-US" sz="1800" b="1" dirty="0">
                <a:latin typeface="Consolas" panose="020B0609020204030204" pitchFamily="49" charset="0"/>
              </a:rPr>
              <a:t>    return found;</a:t>
            </a:r>
          </a:p>
        </p:txBody>
      </p:sp>
    </p:spTree>
    <p:extLst>
      <p:ext uri="{BB962C8B-B14F-4D97-AF65-F5344CB8AC3E}">
        <p14:creationId xmlns:p14="http://schemas.microsoft.com/office/powerpoint/2010/main" val="14399069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extLst>
            <a:ext uri="{FAA26D3D-D897-4be2-8F04-BA451C77F1D7}"/>
          </a:extLst>
        </p:spPr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</a:rPr>
              <a:t>Simple Sorting Algorithms</a:t>
            </a:r>
          </a:p>
        </p:txBody>
      </p:sp>
    </p:spTree>
    <p:extLst>
      <p:ext uri="{BB962C8B-B14F-4D97-AF65-F5344CB8AC3E}">
        <p14:creationId xmlns:p14="http://schemas.microsoft.com/office/powerpoint/2010/main" val="6310310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Bubble sort</a:t>
            </a:r>
            <a:br>
              <a:rPr lang="en-US" dirty="0">
                <a:ea typeface="+mj-ea"/>
              </a:rPr>
            </a:br>
            <a:r>
              <a:rPr lang="en-US" sz="2000" dirty="0"/>
              <a:t>This sort is the simplest sorting algorithm that works by repeatedly swapping the adjacent elements if they are in wrong order.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10555" y="1588395"/>
            <a:ext cx="8001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/>
              <a:t>Compare each element (except the last one) with its neighbor to the right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/>
              <a:t>If they are out of order, swap them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/>
              <a:t>This puts the largest element at the very end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/>
              <a:t>The last element is now in the correct and final place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/>
              <a:t>Compare each element (except the last </a:t>
            </a:r>
            <a:r>
              <a:rPr lang="en-US" sz="2400" i="1" dirty="0"/>
              <a:t>two</a:t>
            </a:r>
            <a:r>
              <a:rPr lang="en-US" sz="2400" dirty="0"/>
              <a:t>) with its neighbor to the right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/>
              <a:t>If they are out of order, swap them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/>
              <a:t>This puts the second largest element next to last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/>
              <a:t>The last two elements are now in their correct and final places</a:t>
            </a:r>
          </a:p>
          <a:p>
            <a:pPr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/>
              <a:t>Compare each element (except the last </a:t>
            </a:r>
            <a:r>
              <a:rPr lang="en-US" sz="2400" i="1" dirty="0"/>
              <a:t>three</a:t>
            </a:r>
            <a:r>
              <a:rPr lang="en-US" sz="2400" dirty="0"/>
              <a:t>) with its neighbor to the right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000" dirty="0"/>
              <a:t>Continue as above until you have no unsorted elements on the left</a:t>
            </a:r>
          </a:p>
        </p:txBody>
      </p:sp>
    </p:spTree>
    <p:extLst>
      <p:ext uri="{BB962C8B-B14F-4D97-AF65-F5344CB8AC3E}">
        <p14:creationId xmlns:p14="http://schemas.microsoft.com/office/powerpoint/2010/main" val="30000224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227" y="1094704"/>
            <a:ext cx="6761409" cy="5177307"/>
          </a:xfrm>
        </p:spPr>
      </p:pic>
    </p:spTree>
    <p:extLst>
      <p:ext uri="{BB962C8B-B14F-4D97-AF65-F5344CB8AC3E}">
        <p14:creationId xmlns:p14="http://schemas.microsoft.com/office/powerpoint/2010/main" val="512043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</a:rPr>
              <a:t>Example of bubble sort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436814" y="1900239"/>
            <a:ext cx="1525587" cy="306387"/>
            <a:chOff x="575" y="1197"/>
            <a:chExt cx="961" cy="193"/>
          </a:xfrm>
        </p:grpSpPr>
        <p:sp>
          <p:nvSpPr>
            <p:cNvPr id="33910" name="AutoShape 4"/>
            <p:cNvSpPr>
              <a:spLocks noChangeArrowheads="1"/>
            </p:cNvSpPr>
            <p:nvPr/>
          </p:nvSpPr>
          <p:spPr bwMode="auto">
            <a:xfrm>
              <a:off x="575" y="1197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  <a:latin typeface="Trebuchet MS" panose="020B0603020202020204" pitchFamily="34" charset="0"/>
                </a:rPr>
                <a:t>7</a:t>
              </a:r>
              <a:endParaRPr lang="en-US" altLang="en-US" sz="2400">
                <a:solidFill>
                  <a:schemeClr val="accent2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33911" name="AutoShape 5"/>
            <p:cNvSpPr>
              <a:spLocks noChangeArrowheads="1"/>
            </p:cNvSpPr>
            <p:nvPr/>
          </p:nvSpPr>
          <p:spPr bwMode="auto">
            <a:xfrm>
              <a:off x="767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latin typeface="Trebuchet MS" panose="020B0603020202020204" pitchFamily="34" charset="0"/>
                </a:rPr>
                <a:t>2</a:t>
              </a:r>
              <a:endParaRPr lang="en-US" altLang="en-US" sz="2400">
                <a:solidFill>
                  <a:schemeClr val="tx2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33912" name="AutoShape 6"/>
            <p:cNvSpPr>
              <a:spLocks noChangeArrowheads="1"/>
            </p:cNvSpPr>
            <p:nvPr/>
          </p:nvSpPr>
          <p:spPr bwMode="auto">
            <a:xfrm>
              <a:off x="959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rebuchet MS" panose="020B0603020202020204" pitchFamily="34" charset="0"/>
                </a:rPr>
                <a:t>8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33913" name="AutoShape 7"/>
            <p:cNvSpPr>
              <a:spLocks noChangeArrowheads="1"/>
            </p:cNvSpPr>
            <p:nvPr/>
          </p:nvSpPr>
          <p:spPr bwMode="auto">
            <a:xfrm>
              <a:off x="1151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rebuchet MS" panose="020B0603020202020204" pitchFamily="34" charset="0"/>
                </a:rPr>
                <a:t>5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33914" name="AutoShape 8"/>
            <p:cNvSpPr>
              <a:spLocks noChangeArrowheads="1"/>
            </p:cNvSpPr>
            <p:nvPr/>
          </p:nvSpPr>
          <p:spPr bwMode="auto">
            <a:xfrm>
              <a:off x="1343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rebuchet MS" panose="020B0603020202020204" pitchFamily="34" charset="0"/>
                </a:rPr>
                <a:t>4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</p:grp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2438400" y="2209800"/>
            <a:ext cx="1525588" cy="609600"/>
            <a:chOff x="576" y="1392"/>
            <a:chExt cx="961" cy="384"/>
          </a:xfrm>
        </p:grpSpPr>
        <p:grpSp>
          <p:nvGrpSpPr>
            <p:cNvPr id="33901" name="Group 16"/>
            <p:cNvGrpSpPr>
              <a:grpSpLocks/>
            </p:cNvGrpSpPr>
            <p:nvPr/>
          </p:nvGrpSpPr>
          <p:grpSpPr bwMode="auto">
            <a:xfrm>
              <a:off x="576" y="1583"/>
              <a:ext cx="961" cy="193"/>
              <a:chOff x="575" y="1197"/>
              <a:chExt cx="961" cy="193"/>
            </a:xfrm>
          </p:grpSpPr>
          <p:sp>
            <p:nvSpPr>
              <p:cNvPr id="33905" name="AutoShape 17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906" name="AutoShape 18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 dirty="0">
                    <a:solidFill>
                      <a:schemeClr val="accent2"/>
                    </a:solidFill>
                    <a:latin typeface="Trebuchet MS" panose="020B0603020202020204" pitchFamily="34" charset="0"/>
                  </a:rPr>
                  <a:t>7</a:t>
                </a:r>
              </a:p>
            </p:txBody>
          </p:sp>
          <p:sp>
            <p:nvSpPr>
              <p:cNvPr id="33907" name="AutoShape 19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tx2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  <p:sp>
            <p:nvSpPr>
              <p:cNvPr id="33908" name="AutoShape 20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5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909" name="AutoShape 21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4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</p:grpSp>
        <p:grpSp>
          <p:nvGrpSpPr>
            <p:cNvPr id="33902" name="Group 63"/>
            <p:cNvGrpSpPr>
              <a:grpSpLocks/>
            </p:cNvGrpSpPr>
            <p:nvPr/>
          </p:nvGrpSpPr>
          <p:grpSpPr bwMode="auto">
            <a:xfrm>
              <a:off x="624" y="1392"/>
              <a:ext cx="240" cy="192"/>
              <a:chOff x="624" y="1392"/>
              <a:chExt cx="240" cy="192"/>
            </a:xfrm>
          </p:grpSpPr>
          <p:sp>
            <p:nvSpPr>
              <p:cNvPr id="33903" name="Line 52"/>
              <p:cNvSpPr>
                <a:spLocks noChangeShapeType="1"/>
              </p:cNvSpPr>
              <p:nvPr/>
            </p:nvSpPr>
            <p:spPr bwMode="auto">
              <a:xfrm>
                <a:off x="672" y="1392"/>
                <a:ext cx="192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904" name="Line 53"/>
              <p:cNvSpPr>
                <a:spLocks noChangeShapeType="1"/>
              </p:cNvSpPr>
              <p:nvPr/>
            </p:nvSpPr>
            <p:spPr bwMode="auto">
              <a:xfrm flipH="1">
                <a:off x="624" y="1393"/>
                <a:ext cx="240" cy="19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6" name="Group 72"/>
          <p:cNvGrpSpPr>
            <a:grpSpLocks/>
          </p:cNvGrpSpPr>
          <p:nvPr/>
        </p:nvGrpSpPr>
        <p:grpSpPr bwMode="auto">
          <a:xfrm>
            <a:off x="2438400" y="2819400"/>
            <a:ext cx="1525588" cy="609600"/>
            <a:chOff x="576" y="1776"/>
            <a:chExt cx="961" cy="384"/>
          </a:xfrm>
        </p:grpSpPr>
        <p:grpSp>
          <p:nvGrpSpPr>
            <p:cNvPr id="33892" name="Group 28"/>
            <p:cNvGrpSpPr>
              <a:grpSpLocks/>
            </p:cNvGrpSpPr>
            <p:nvPr/>
          </p:nvGrpSpPr>
          <p:grpSpPr bwMode="auto">
            <a:xfrm>
              <a:off x="576" y="1967"/>
              <a:ext cx="961" cy="193"/>
              <a:chOff x="575" y="1197"/>
              <a:chExt cx="961" cy="193"/>
            </a:xfrm>
          </p:grpSpPr>
          <p:sp>
            <p:nvSpPr>
              <p:cNvPr id="33896" name="AutoShape 29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97" name="AutoShape 30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7</a:t>
                </a:r>
              </a:p>
            </p:txBody>
          </p:sp>
          <p:sp>
            <p:nvSpPr>
              <p:cNvPr id="33898" name="AutoShape 31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2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  <p:sp>
            <p:nvSpPr>
              <p:cNvPr id="33899" name="AutoShape 32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tx2"/>
                    </a:solidFill>
                    <a:latin typeface="Trebuchet MS" panose="020B0603020202020204" pitchFamily="34" charset="0"/>
                  </a:rPr>
                  <a:t>5</a:t>
                </a:r>
              </a:p>
            </p:txBody>
          </p:sp>
          <p:sp>
            <p:nvSpPr>
              <p:cNvPr id="33900" name="AutoShape 33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4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</p:grpSp>
        <p:grpSp>
          <p:nvGrpSpPr>
            <p:cNvPr id="33893" name="Group 64"/>
            <p:cNvGrpSpPr>
              <a:grpSpLocks/>
            </p:cNvGrpSpPr>
            <p:nvPr/>
          </p:nvGrpSpPr>
          <p:grpSpPr bwMode="auto">
            <a:xfrm>
              <a:off x="864" y="1776"/>
              <a:ext cx="192" cy="192"/>
              <a:chOff x="864" y="1776"/>
              <a:chExt cx="192" cy="192"/>
            </a:xfrm>
          </p:grpSpPr>
          <p:sp>
            <p:nvSpPr>
              <p:cNvPr id="33894" name="Line 61"/>
              <p:cNvSpPr>
                <a:spLocks noChangeShapeType="1"/>
              </p:cNvSpPr>
              <p:nvPr/>
            </p:nvSpPr>
            <p:spPr bwMode="auto">
              <a:xfrm>
                <a:off x="864" y="1776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95" name="Line 62"/>
              <p:cNvSpPr>
                <a:spLocks noChangeShapeType="1"/>
              </p:cNvSpPr>
              <p:nvPr/>
            </p:nvSpPr>
            <p:spPr bwMode="auto">
              <a:xfrm>
                <a:off x="1056" y="1776"/>
                <a:ext cx="0" cy="19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9" name="Group 73"/>
          <p:cNvGrpSpPr>
            <a:grpSpLocks/>
          </p:cNvGrpSpPr>
          <p:nvPr/>
        </p:nvGrpSpPr>
        <p:grpSpPr bwMode="auto">
          <a:xfrm>
            <a:off x="2438400" y="3429000"/>
            <a:ext cx="1525588" cy="609600"/>
            <a:chOff x="576" y="2160"/>
            <a:chExt cx="961" cy="384"/>
          </a:xfrm>
        </p:grpSpPr>
        <p:grpSp>
          <p:nvGrpSpPr>
            <p:cNvPr id="33883" name="Group 34"/>
            <p:cNvGrpSpPr>
              <a:grpSpLocks/>
            </p:cNvGrpSpPr>
            <p:nvPr/>
          </p:nvGrpSpPr>
          <p:grpSpPr bwMode="auto">
            <a:xfrm>
              <a:off x="576" y="2351"/>
              <a:ext cx="961" cy="193"/>
              <a:chOff x="575" y="1197"/>
              <a:chExt cx="961" cy="193"/>
            </a:xfrm>
          </p:grpSpPr>
          <p:sp>
            <p:nvSpPr>
              <p:cNvPr id="33887" name="AutoShape 35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88" name="AutoShape 36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7</a:t>
                </a:r>
                <a:endParaRPr lang="en-US" altLang="en-US" sz="2400">
                  <a:solidFill>
                    <a:srgbClr val="00BFFF"/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33889" name="AutoShape 37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5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90" name="AutoShape 38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2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  <p:sp>
            <p:nvSpPr>
              <p:cNvPr id="33891" name="AutoShape 39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tx2"/>
                    </a:solidFill>
                    <a:latin typeface="Trebuchet MS" panose="020B0603020202020204" pitchFamily="34" charset="0"/>
                  </a:rPr>
                  <a:t>4</a:t>
                </a:r>
              </a:p>
            </p:txBody>
          </p:sp>
        </p:grpSp>
        <p:grpSp>
          <p:nvGrpSpPr>
            <p:cNvPr id="33884" name="Group 65"/>
            <p:cNvGrpSpPr>
              <a:grpSpLocks/>
            </p:cNvGrpSpPr>
            <p:nvPr/>
          </p:nvGrpSpPr>
          <p:grpSpPr bwMode="auto">
            <a:xfrm>
              <a:off x="1008" y="2160"/>
              <a:ext cx="240" cy="192"/>
              <a:chOff x="624" y="1392"/>
              <a:chExt cx="240" cy="192"/>
            </a:xfrm>
          </p:grpSpPr>
          <p:sp>
            <p:nvSpPr>
              <p:cNvPr id="33885" name="Line 66"/>
              <p:cNvSpPr>
                <a:spLocks noChangeShapeType="1"/>
              </p:cNvSpPr>
              <p:nvPr/>
            </p:nvSpPr>
            <p:spPr bwMode="auto">
              <a:xfrm>
                <a:off x="672" y="1392"/>
                <a:ext cx="192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86" name="Line 67"/>
              <p:cNvSpPr>
                <a:spLocks noChangeShapeType="1"/>
              </p:cNvSpPr>
              <p:nvPr/>
            </p:nvSpPr>
            <p:spPr bwMode="auto">
              <a:xfrm flipH="1">
                <a:off x="624" y="1393"/>
                <a:ext cx="240" cy="19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2" name="Group 74"/>
          <p:cNvGrpSpPr>
            <a:grpSpLocks/>
          </p:cNvGrpSpPr>
          <p:nvPr/>
        </p:nvGrpSpPr>
        <p:grpSpPr bwMode="auto">
          <a:xfrm>
            <a:off x="2438400" y="4038600"/>
            <a:ext cx="1525588" cy="609600"/>
            <a:chOff x="576" y="2544"/>
            <a:chExt cx="961" cy="384"/>
          </a:xfrm>
        </p:grpSpPr>
        <p:grpSp>
          <p:nvGrpSpPr>
            <p:cNvPr id="33874" name="Group 40"/>
            <p:cNvGrpSpPr>
              <a:grpSpLocks/>
            </p:cNvGrpSpPr>
            <p:nvPr/>
          </p:nvGrpSpPr>
          <p:grpSpPr bwMode="auto">
            <a:xfrm>
              <a:off x="576" y="2735"/>
              <a:ext cx="961" cy="193"/>
              <a:chOff x="575" y="1197"/>
              <a:chExt cx="961" cy="193"/>
            </a:xfrm>
          </p:grpSpPr>
          <p:sp>
            <p:nvSpPr>
              <p:cNvPr id="33878" name="AutoShape 41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79" name="AutoShape 42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7</a:t>
                </a:r>
                <a:endParaRPr lang="en-US" altLang="en-US" sz="2400">
                  <a:solidFill>
                    <a:srgbClr val="00BFFF"/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33880" name="AutoShape 43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5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81" name="AutoShape 44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4</a:t>
                </a:r>
              </a:p>
            </p:txBody>
          </p:sp>
          <p:sp>
            <p:nvSpPr>
              <p:cNvPr id="33882" name="AutoShape 45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 dirty="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</p:grpSp>
        <p:grpSp>
          <p:nvGrpSpPr>
            <p:cNvPr id="33875" name="Group 68"/>
            <p:cNvGrpSpPr>
              <a:grpSpLocks/>
            </p:cNvGrpSpPr>
            <p:nvPr/>
          </p:nvGrpSpPr>
          <p:grpSpPr bwMode="auto">
            <a:xfrm>
              <a:off x="1200" y="2544"/>
              <a:ext cx="240" cy="192"/>
              <a:chOff x="624" y="1392"/>
              <a:chExt cx="240" cy="192"/>
            </a:xfrm>
          </p:grpSpPr>
          <p:sp>
            <p:nvSpPr>
              <p:cNvPr id="33876" name="Line 69"/>
              <p:cNvSpPr>
                <a:spLocks noChangeShapeType="1"/>
              </p:cNvSpPr>
              <p:nvPr/>
            </p:nvSpPr>
            <p:spPr bwMode="auto">
              <a:xfrm>
                <a:off x="672" y="1392"/>
                <a:ext cx="192" cy="192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77" name="Line 70"/>
              <p:cNvSpPr>
                <a:spLocks noChangeShapeType="1"/>
              </p:cNvSpPr>
              <p:nvPr/>
            </p:nvSpPr>
            <p:spPr bwMode="auto">
              <a:xfrm flipH="1">
                <a:off x="624" y="1393"/>
                <a:ext cx="240" cy="191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stealth" w="med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5" name="Group 122"/>
          <p:cNvGrpSpPr>
            <a:grpSpLocks/>
          </p:cNvGrpSpPr>
          <p:nvPr/>
        </p:nvGrpSpPr>
        <p:grpSpPr bwMode="auto">
          <a:xfrm>
            <a:off x="4418014" y="1903414"/>
            <a:ext cx="1525587" cy="306387"/>
            <a:chOff x="575" y="1197"/>
            <a:chExt cx="961" cy="193"/>
          </a:xfrm>
        </p:grpSpPr>
        <p:sp>
          <p:nvSpPr>
            <p:cNvPr id="33869" name="AutoShape 123"/>
            <p:cNvSpPr>
              <a:spLocks noChangeArrowheads="1"/>
            </p:cNvSpPr>
            <p:nvPr/>
          </p:nvSpPr>
          <p:spPr bwMode="auto">
            <a:xfrm>
              <a:off x="575" y="1197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  <a:latin typeface="Trebuchet MS" panose="020B0603020202020204" pitchFamily="34" charset="0"/>
                </a:rPr>
                <a:t>2</a:t>
              </a:r>
            </a:p>
          </p:txBody>
        </p:sp>
        <p:sp>
          <p:nvSpPr>
            <p:cNvPr id="33870" name="AutoShape 124"/>
            <p:cNvSpPr>
              <a:spLocks noChangeArrowheads="1"/>
            </p:cNvSpPr>
            <p:nvPr/>
          </p:nvSpPr>
          <p:spPr bwMode="auto">
            <a:xfrm>
              <a:off x="767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latin typeface="Trebuchet MS" panose="020B0603020202020204" pitchFamily="34" charset="0"/>
                </a:rPr>
                <a:t>7</a:t>
              </a:r>
            </a:p>
          </p:txBody>
        </p:sp>
        <p:sp>
          <p:nvSpPr>
            <p:cNvPr id="33871" name="AutoShape 125"/>
            <p:cNvSpPr>
              <a:spLocks noChangeArrowheads="1"/>
            </p:cNvSpPr>
            <p:nvPr/>
          </p:nvSpPr>
          <p:spPr bwMode="auto">
            <a:xfrm>
              <a:off x="959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rebuchet MS" panose="020B0603020202020204" pitchFamily="34" charset="0"/>
                </a:rPr>
                <a:t>5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33872" name="AutoShape 126"/>
            <p:cNvSpPr>
              <a:spLocks noChangeArrowheads="1"/>
            </p:cNvSpPr>
            <p:nvPr/>
          </p:nvSpPr>
          <p:spPr bwMode="auto">
            <a:xfrm>
              <a:off x="1151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rebuchet MS" panose="020B0603020202020204" pitchFamily="34" charset="0"/>
                </a:rPr>
                <a:t>4</a:t>
              </a:r>
            </a:p>
          </p:txBody>
        </p:sp>
        <p:sp>
          <p:nvSpPr>
            <p:cNvPr id="33873" name="AutoShape 127"/>
            <p:cNvSpPr>
              <a:spLocks noChangeArrowheads="1"/>
            </p:cNvSpPr>
            <p:nvPr/>
          </p:nvSpPr>
          <p:spPr bwMode="auto">
            <a:xfrm>
              <a:off x="1343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  <a:latin typeface="Trebuchet MS" panose="020B0603020202020204" pitchFamily="34" charset="0"/>
                </a:rPr>
                <a:t>8</a:t>
              </a:r>
            </a:p>
          </p:txBody>
        </p:sp>
      </p:grpSp>
      <p:grpSp>
        <p:nvGrpSpPr>
          <p:cNvPr id="16" name="Group 194"/>
          <p:cNvGrpSpPr>
            <a:grpSpLocks/>
          </p:cNvGrpSpPr>
          <p:nvPr/>
        </p:nvGrpSpPr>
        <p:grpSpPr bwMode="auto">
          <a:xfrm>
            <a:off x="4419600" y="2819400"/>
            <a:ext cx="1525588" cy="609600"/>
            <a:chOff x="1824" y="1776"/>
            <a:chExt cx="961" cy="384"/>
          </a:xfrm>
        </p:grpSpPr>
        <p:grpSp>
          <p:nvGrpSpPr>
            <p:cNvPr id="33861" name="Group 137"/>
            <p:cNvGrpSpPr>
              <a:grpSpLocks/>
            </p:cNvGrpSpPr>
            <p:nvPr/>
          </p:nvGrpSpPr>
          <p:grpSpPr bwMode="auto">
            <a:xfrm>
              <a:off x="1824" y="1967"/>
              <a:ext cx="961" cy="193"/>
              <a:chOff x="575" y="1197"/>
              <a:chExt cx="961" cy="193"/>
            </a:xfrm>
          </p:grpSpPr>
          <p:sp>
            <p:nvSpPr>
              <p:cNvPr id="33864" name="AutoShape 138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65" name="AutoShape 139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5</a:t>
                </a:r>
                <a:endParaRPr lang="en-US" altLang="en-US" sz="2400">
                  <a:solidFill>
                    <a:srgbClr val="00BFFF"/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33866" name="AutoShape 140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2"/>
                    </a:solidFill>
                    <a:latin typeface="Trebuchet MS" panose="020B0603020202020204" pitchFamily="34" charset="0"/>
                  </a:rPr>
                  <a:t>7</a:t>
                </a:r>
              </a:p>
            </p:txBody>
          </p:sp>
          <p:sp>
            <p:nvSpPr>
              <p:cNvPr id="33867" name="AutoShape 141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tx2"/>
                    </a:solidFill>
                    <a:latin typeface="Trebuchet MS" panose="020B0603020202020204" pitchFamily="34" charset="0"/>
                  </a:rPr>
                  <a:t>4</a:t>
                </a:r>
              </a:p>
            </p:txBody>
          </p:sp>
          <p:sp>
            <p:nvSpPr>
              <p:cNvPr id="33868" name="AutoShape 142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</p:grpSp>
        <p:sp>
          <p:nvSpPr>
            <p:cNvPr id="33862" name="Line 153"/>
            <p:cNvSpPr>
              <a:spLocks noChangeShapeType="1"/>
            </p:cNvSpPr>
            <p:nvPr/>
          </p:nvSpPr>
          <p:spPr bwMode="auto">
            <a:xfrm>
              <a:off x="2109" y="1777"/>
              <a:ext cx="190" cy="1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63" name="Line 154"/>
            <p:cNvSpPr>
              <a:spLocks noChangeShapeType="1"/>
            </p:cNvSpPr>
            <p:nvPr/>
          </p:nvSpPr>
          <p:spPr bwMode="auto">
            <a:xfrm flipH="1">
              <a:off x="2064" y="1776"/>
              <a:ext cx="24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8" name="Group 195"/>
          <p:cNvGrpSpPr>
            <a:grpSpLocks/>
          </p:cNvGrpSpPr>
          <p:nvPr/>
        </p:nvGrpSpPr>
        <p:grpSpPr bwMode="auto">
          <a:xfrm>
            <a:off x="4419600" y="3429000"/>
            <a:ext cx="1525588" cy="609600"/>
            <a:chOff x="1824" y="2160"/>
            <a:chExt cx="961" cy="384"/>
          </a:xfrm>
        </p:grpSpPr>
        <p:grpSp>
          <p:nvGrpSpPr>
            <p:cNvPr id="33853" name="Group 143"/>
            <p:cNvGrpSpPr>
              <a:grpSpLocks/>
            </p:cNvGrpSpPr>
            <p:nvPr/>
          </p:nvGrpSpPr>
          <p:grpSpPr bwMode="auto">
            <a:xfrm>
              <a:off x="1824" y="2351"/>
              <a:ext cx="961" cy="193"/>
              <a:chOff x="575" y="1197"/>
              <a:chExt cx="961" cy="193"/>
            </a:xfrm>
          </p:grpSpPr>
          <p:sp>
            <p:nvSpPr>
              <p:cNvPr id="33856" name="AutoShape 144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57" name="AutoShape 145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5</a:t>
                </a:r>
                <a:endParaRPr lang="en-US" altLang="en-US" sz="2400">
                  <a:solidFill>
                    <a:srgbClr val="00BFFF"/>
                  </a:solidFill>
                  <a:latin typeface="Trebuchet MS" panose="020B0603020202020204" pitchFamily="34" charset="0"/>
                </a:endParaRPr>
              </a:p>
            </p:txBody>
          </p:sp>
          <p:sp>
            <p:nvSpPr>
              <p:cNvPr id="33858" name="AutoShape 146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4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59" name="AutoShape 147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7</a:t>
                </a:r>
              </a:p>
            </p:txBody>
          </p:sp>
          <p:sp>
            <p:nvSpPr>
              <p:cNvPr id="33860" name="AutoShape 148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</p:grpSp>
        <p:sp>
          <p:nvSpPr>
            <p:cNvPr id="33854" name="Line 155"/>
            <p:cNvSpPr>
              <a:spLocks noChangeShapeType="1"/>
            </p:cNvSpPr>
            <p:nvPr/>
          </p:nvSpPr>
          <p:spPr bwMode="auto">
            <a:xfrm>
              <a:off x="2301" y="2161"/>
              <a:ext cx="190" cy="1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55" name="Line 156"/>
            <p:cNvSpPr>
              <a:spLocks noChangeShapeType="1"/>
            </p:cNvSpPr>
            <p:nvPr/>
          </p:nvSpPr>
          <p:spPr bwMode="auto">
            <a:xfrm flipH="1">
              <a:off x="2256" y="2160"/>
              <a:ext cx="24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193"/>
          <p:cNvGrpSpPr>
            <a:grpSpLocks/>
          </p:cNvGrpSpPr>
          <p:nvPr/>
        </p:nvGrpSpPr>
        <p:grpSpPr bwMode="auto">
          <a:xfrm>
            <a:off x="4419600" y="2209800"/>
            <a:ext cx="1525588" cy="609600"/>
            <a:chOff x="1824" y="1392"/>
            <a:chExt cx="961" cy="384"/>
          </a:xfrm>
        </p:grpSpPr>
        <p:grpSp>
          <p:nvGrpSpPr>
            <p:cNvPr id="33845" name="Group 131"/>
            <p:cNvGrpSpPr>
              <a:grpSpLocks/>
            </p:cNvGrpSpPr>
            <p:nvPr/>
          </p:nvGrpSpPr>
          <p:grpSpPr bwMode="auto">
            <a:xfrm>
              <a:off x="1824" y="1583"/>
              <a:ext cx="961" cy="193"/>
              <a:chOff x="575" y="1197"/>
              <a:chExt cx="961" cy="193"/>
            </a:xfrm>
          </p:grpSpPr>
          <p:sp>
            <p:nvSpPr>
              <p:cNvPr id="33848" name="AutoShape 132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49" name="AutoShape 133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2"/>
                    </a:solidFill>
                    <a:latin typeface="Trebuchet MS" panose="020B0603020202020204" pitchFamily="34" charset="0"/>
                  </a:rPr>
                  <a:t>7</a:t>
                </a:r>
              </a:p>
            </p:txBody>
          </p:sp>
          <p:sp>
            <p:nvSpPr>
              <p:cNvPr id="33850" name="AutoShape 134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tx2"/>
                    </a:solidFill>
                    <a:latin typeface="Trebuchet MS" panose="020B0603020202020204" pitchFamily="34" charset="0"/>
                  </a:rPr>
                  <a:t>5</a:t>
                </a:r>
              </a:p>
            </p:txBody>
          </p:sp>
          <p:sp>
            <p:nvSpPr>
              <p:cNvPr id="33851" name="AutoShape 135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4</a:t>
                </a:r>
              </a:p>
            </p:txBody>
          </p:sp>
          <p:sp>
            <p:nvSpPr>
              <p:cNvPr id="33852" name="AutoShape 136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</p:grpSp>
        <p:sp>
          <p:nvSpPr>
            <p:cNvPr id="33846" name="Line 157"/>
            <p:cNvSpPr>
              <a:spLocks noChangeShapeType="1"/>
            </p:cNvSpPr>
            <p:nvPr/>
          </p:nvSpPr>
          <p:spPr bwMode="auto">
            <a:xfrm>
              <a:off x="1920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7" name="Line 158"/>
            <p:cNvSpPr>
              <a:spLocks noChangeShapeType="1"/>
            </p:cNvSpPr>
            <p:nvPr/>
          </p:nvSpPr>
          <p:spPr bwMode="auto">
            <a:xfrm>
              <a:off x="2112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196"/>
          <p:cNvGrpSpPr>
            <a:grpSpLocks/>
          </p:cNvGrpSpPr>
          <p:nvPr/>
        </p:nvGrpSpPr>
        <p:grpSpPr bwMode="auto">
          <a:xfrm>
            <a:off x="6475414" y="1905000"/>
            <a:ext cx="1525587" cy="306388"/>
            <a:chOff x="3119" y="1200"/>
            <a:chExt cx="961" cy="193"/>
          </a:xfrm>
        </p:grpSpPr>
        <p:sp>
          <p:nvSpPr>
            <p:cNvPr id="33840" name="AutoShape 160"/>
            <p:cNvSpPr>
              <a:spLocks noChangeArrowheads="1"/>
            </p:cNvSpPr>
            <p:nvPr/>
          </p:nvSpPr>
          <p:spPr bwMode="auto">
            <a:xfrm>
              <a:off x="3119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  <a:latin typeface="Trebuchet MS" panose="020B0603020202020204" pitchFamily="34" charset="0"/>
                </a:rPr>
                <a:t>2</a:t>
              </a:r>
            </a:p>
          </p:txBody>
        </p:sp>
        <p:sp>
          <p:nvSpPr>
            <p:cNvPr id="33841" name="AutoShape 161"/>
            <p:cNvSpPr>
              <a:spLocks noChangeArrowheads="1"/>
            </p:cNvSpPr>
            <p:nvPr/>
          </p:nvSpPr>
          <p:spPr bwMode="auto">
            <a:xfrm>
              <a:off x="3311" y="1203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latin typeface="Trebuchet MS" panose="020B0603020202020204" pitchFamily="34" charset="0"/>
                </a:rPr>
                <a:t>5</a:t>
              </a:r>
            </a:p>
          </p:txBody>
        </p:sp>
        <p:sp>
          <p:nvSpPr>
            <p:cNvPr id="33842" name="AutoShape 162"/>
            <p:cNvSpPr>
              <a:spLocks noChangeArrowheads="1"/>
            </p:cNvSpPr>
            <p:nvPr/>
          </p:nvSpPr>
          <p:spPr bwMode="auto">
            <a:xfrm>
              <a:off x="3503" y="1203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rebuchet MS" panose="020B0603020202020204" pitchFamily="34" charset="0"/>
                </a:rPr>
                <a:t>4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33843" name="AutoShape 163"/>
            <p:cNvSpPr>
              <a:spLocks noChangeArrowheads="1"/>
            </p:cNvSpPr>
            <p:nvPr/>
          </p:nvSpPr>
          <p:spPr bwMode="auto">
            <a:xfrm>
              <a:off x="3695" y="1203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  <a:latin typeface="Trebuchet MS" panose="020B0603020202020204" pitchFamily="34" charset="0"/>
                </a:rPr>
                <a:t>7</a:t>
              </a:r>
            </a:p>
          </p:txBody>
        </p:sp>
        <p:sp>
          <p:nvSpPr>
            <p:cNvPr id="33844" name="AutoShape 164"/>
            <p:cNvSpPr>
              <a:spLocks noChangeArrowheads="1"/>
            </p:cNvSpPr>
            <p:nvPr/>
          </p:nvSpPr>
          <p:spPr bwMode="auto">
            <a:xfrm>
              <a:off x="3887" y="1203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  <a:latin typeface="Trebuchet MS" panose="020B0603020202020204" pitchFamily="34" charset="0"/>
                </a:rPr>
                <a:t>8</a:t>
              </a:r>
            </a:p>
          </p:txBody>
        </p:sp>
      </p:grpSp>
      <p:grpSp>
        <p:nvGrpSpPr>
          <p:cNvPr id="23" name="Group 198"/>
          <p:cNvGrpSpPr>
            <a:grpSpLocks/>
          </p:cNvGrpSpPr>
          <p:nvPr/>
        </p:nvGrpSpPr>
        <p:grpSpPr bwMode="auto">
          <a:xfrm>
            <a:off x="6477000" y="2817814"/>
            <a:ext cx="1525588" cy="611187"/>
            <a:chOff x="3120" y="1775"/>
            <a:chExt cx="961" cy="385"/>
          </a:xfrm>
        </p:grpSpPr>
        <p:sp>
          <p:nvSpPr>
            <p:cNvPr id="33832" name="Line 151"/>
            <p:cNvSpPr>
              <a:spLocks noChangeShapeType="1"/>
            </p:cNvSpPr>
            <p:nvPr/>
          </p:nvSpPr>
          <p:spPr bwMode="auto">
            <a:xfrm>
              <a:off x="3408" y="1776"/>
              <a:ext cx="190" cy="19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3" name="Line 152"/>
            <p:cNvSpPr>
              <a:spLocks noChangeShapeType="1"/>
            </p:cNvSpPr>
            <p:nvPr/>
          </p:nvSpPr>
          <p:spPr bwMode="auto">
            <a:xfrm flipH="1">
              <a:off x="3363" y="1775"/>
              <a:ext cx="24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34" name="Group 171"/>
            <p:cNvGrpSpPr>
              <a:grpSpLocks/>
            </p:cNvGrpSpPr>
            <p:nvPr/>
          </p:nvGrpSpPr>
          <p:grpSpPr bwMode="auto">
            <a:xfrm>
              <a:off x="3120" y="1967"/>
              <a:ext cx="961" cy="193"/>
              <a:chOff x="575" y="1197"/>
              <a:chExt cx="961" cy="193"/>
            </a:xfrm>
          </p:grpSpPr>
          <p:sp>
            <p:nvSpPr>
              <p:cNvPr id="33835" name="AutoShape 172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36" name="AutoShape 173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4</a:t>
                </a:r>
              </a:p>
            </p:txBody>
          </p:sp>
          <p:sp>
            <p:nvSpPr>
              <p:cNvPr id="33837" name="AutoShape 174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5</a:t>
                </a:r>
              </a:p>
            </p:txBody>
          </p:sp>
          <p:sp>
            <p:nvSpPr>
              <p:cNvPr id="33838" name="AutoShape 175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7</a:t>
                </a:r>
              </a:p>
            </p:txBody>
          </p:sp>
          <p:sp>
            <p:nvSpPr>
              <p:cNvPr id="33839" name="AutoShape 176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</p:grpSp>
      </p:grpSp>
      <p:grpSp>
        <p:nvGrpSpPr>
          <p:cNvPr id="25" name="Group 197"/>
          <p:cNvGrpSpPr>
            <a:grpSpLocks/>
          </p:cNvGrpSpPr>
          <p:nvPr/>
        </p:nvGrpSpPr>
        <p:grpSpPr bwMode="auto">
          <a:xfrm>
            <a:off x="6477000" y="2209800"/>
            <a:ext cx="1525588" cy="609600"/>
            <a:chOff x="3120" y="1392"/>
            <a:chExt cx="961" cy="384"/>
          </a:xfrm>
        </p:grpSpPr>
        <p:grpSp>
          <p:nvGrpSpPr>
            <p:cNvPr id="33824" name="Group 165"/>
            <p:cNvGrpSpPr>
              <a:grpSpLocks/>
            </p:cNvGrpSpPr>
            <p:nvPr/>
          </p:nvGrpSpPr>
          <p:grpSpPr bwMode="auto">
            <a:xfrm>
              <a:off x="3120" y="1583"/>
              <a:ext cx="961" cy="193"/>
              <a:chOff x="575" y="1197"/>
              <a:chExt cx="961" cy="193"/>
            </a:xfrm>
          </p:grpSpPr>
          <p:sp>
            <p:nvSpPr>
              <p:cNvPr id="33827" name="AutoShape 166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28" name="AutoShape 167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2"/>
                    </a:solidFill>
                    <a:latin typeface="Trebuchet MS" panose="020B0603020202020204" pitchFamily="34" charset="0"/>
                  </a:rPr>
                  <a:t>5</a:t>
                </a:r>
              </a:p>
            </p:txBody>
          </p:sp>
          <p:sp>
            <p:nvSpPr>
              <p:cNvPr id="33829" name="AutoShape 168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tx2"/>
                    </a:solidFill>
                    <a:latin typeface="Trebuchet MS" panose="020B0603020202020204" pitchFamily="34" charset="0"/>
                  </a:rPr>
                  <a:t>4</a:t>
                </a:r>
              </a:p>
            </p:txBody>
          </p:sp>
          <p:sp>
            <p:nvSpPr>
              <p:cNvPr id="33830" name="AutoShape 169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7</a:t>
                </a:r>
              </a:p>
            </p:txBody>
          </p:sp>
          <p:sp>
            <p:nvSpPr>
              <p:cNvPr id="33831" name="AutoShape 170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</p:grpSp>
        <p:sp>
          <p:nvSpPr>
            <p:cNvPr id="33825" name="Line 177"/>
            <p:cNvSpPr>
              <a:spLocks noChangeShapeType="1"/>
            </p:cNvSpPr>
            <p:nvPr/>
          </p:nvSpPr>
          <p:spPr bwMode="auto">
            <a:xfrm>
              <a:off x="3216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26" name="Line 178"/>
            <p:cNvSpPr>
              <a:spLocks noChangeShapeType="1"/>
            </p:cNvSpPr>
            <p:nvPr/>
          </p:nvSpPr>
          <p:spPr bwMode="auto">
            <a:xfrm>
              <a:off x="3408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7" name="Group 179"/>
          <p:cNvGrpSpPr>
            <a:grpSpLocks/>
          </p:cNvGrpSpPr>
          <p:nvPr/>
        </p:nvGrpSpPr>
        <p:grpSpPr bwMode="auto">
          <a:xfrm>
            <a:off x="8456614" y="1905000"/>
            <a:ext cx="1525587" cy="306388"/>
            <a:chOff x="575" y="1197"/>
            <a:chExt cx="961" cy="193"/>
          </a:xfrm>
        </p:grpSpPr>
        <p:sp>
          <p:nvSpPr>
            <p:cNvPr id="33819" name="AutoShape 180"/>
            <p:cNvSpPr>
              <a:spLocks noChangeArrowheads="1"/>
            </p:cNvSpPr>
            <p:nvPr/>
          </p:nvSpPr>
          <p:spPr bwMode="auto">
            <a:xfrm>
              <a:off x="575" y="1197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2"/>
                  </a:solidFill>
                  <a:latin typeface="Trebuchet MS" panose="020B0603020202020204" pitchFamily="34" charset="0"/>
                </a:rPr>
                <a:t>2</a:t>
              </a:r>
            </a:p>
          </p:txBody>
        </p:sp>
        <p:sp>
          <p:nvSpPr>
            <p:cNvPr id="33820" name="AutoShape 181"/>
            <p:cNvSpPr>
              <a:spLocks noChangeArrowheads="1"/>
            </p:cNvSpPr>
            <p:nvPr/>
          </p:nvSpPr>
          <p:spPr bwMode="auto">
            <a:xfrm>
              <a:off x="767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latin typeface="Trebuchet MS" panose="020B0603020202020204" pitchFamily="34" charset="0"/>
                </a:rPr>
                <a:t>4</a:t>
              </a:r>
            </a:p>
          </p:txBody>
        </p:sp>
        <p:sp>
          <p:nvSpPr>
            <p:cNvPr id="33821" name="AutoShape 182"/>
            <p:cNvSpPr>
              <a:spLocks noChangeArrowheads="1"/>
            </p:cNvSpPr>
            <p:nvPr/>
          </p:nvSpPr>
          <p:spPr bwMode="auto">
            <a:xfrm>
              <a:off x="959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  <a:latin typeface="Trebuchet MS" panose="020B0603020202020204" pitchFamily="34" charset="0"/>
                </a:rPr>
                <a:t>5</a:t>
              </a:r>
            </a:p>
          </p:txBody>
        </p:sp>
        <p:sp>
          <p:nvSpPr>
            <p:cNvPr id="33822" name="AutoShape 183"/>
            <p:cNvSpPr>
              <a:spLocks noChangeArrowheads="1"/>
            </p:cNvSpPr>
            <p:nvPr/>
          </p:nvSpPr>
          <p:spPr bwMode="auto">
            <a:xfrm>
              <a:off x="1151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  <a:latin typeface="Trebuchet MS" panose="020B0603020202020204" pitchFamily="34" charset="0"/>
                </a:rPr>
                <a:t>7</a:t>
              </a:r>
            </a:p>
          </p:txBody>
        </p:sp>
        <p:sp>
          <p:nvSpPr>
            <p:cNvPr id="33823" name="AutoShape 184"/>
            <p:cNvSpPr>
              <a:spLocks noChangeArrowheads="1"/>
            </p:cNvSpPr>
            <p:nvPr/>
          </p:nvSpPr>
          <p:spPr bwMode="auto">
            <a:xfrm>
              <a:off x="1343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accent1"/>
                  </a:solidFill>
                  <a:latin typeface="Trebuchet MS" panose="020B0603020202020204" pitchFamily="34" charset="0"/>
                </a:rPr>
                <a:t>8</a:t>
              </a:r>
            </a:p>
          </p:txBody>
        </p:sp>
      </p:grpSp>
      <p:grpSp>
        <p:nvGrpSpPr>
          <p:cNvPr id="28" name="Group 199"/>
          <p:cNvGrpSpPr>
            <a:grpSpLocks/>
          </p:cNvGrpSpPr>
          <p:nvPr/>
        </p:nvGrpSpPr>
        <p:grpSpPr bwMode="auto">
          <a:xfrm>
            <a:off x="8458200" y="2209800"/>
            <a:ext cx="1525588" cy="609600"/>
            <a:chOff x="4368" y="1392"/>
            <a:chExt cx="961" cy="384"/>
          </a:xfrm>
        </p:grpSpPr>
        <p:grpSp>
          <p:nvGrpSpPr>
            <p:cNvPr id="33811" name="Group 185"/>
            <p:cNvGrpSpPr>
              <a:grpSpLocks/>
            </p:cNvGrpSpPr>
            <p:nvPr/>
          </p:nvGrpSpPr>
          <p:grpSpPr bwMode="auto">
            <a:xfrm>
              <a:off x="4368" y="1583"/>
              <a:ext cx="961" cy="193"/>
              <a:chOff x="575" y="1197"/>
              <a:chExt cx="961" cy="193"/>
            </a:xfrm>
          </p:grpSpPr>
          <p:sp>
            <p:nvSpPr>
              <p:cNvPr id="33814" name="AutoShape 186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2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33815" name="AutoShape 187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4</a:t>
                </a:r>
              </a:p>
            </p:txBody>
          </p:sp>
          <p:sp>
            <p:nvSpPr>
              <p:cNvPr id="33816" name="AutoShape 188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5</a:t>
                </a:r>
              </a:p>
            </p:txBody>
          </p:sp>
          <p:sp>
            <p:nvSpPr>
              <p:cNvPr id="33817" name="AutoShape 189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7</a:t>
                </a:r>
              </a:p>
            </p:txBody>
          </p:sp>
          <p:sp>
            <p:nvSpPr>
              <p:cNvPr id="33818" name="AutoShape 190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</p:grpSp>
        <p:sp>
          <p:nvSpPr>
            <p:cNvPr id="33812" name="Line 191"/>
            <p:cNvSpPr>
              <a:spLocks noChangeShapeType="1"/>
            </p:cNvSpPr>
            <p:nvPr/>
          </p:nvSpPr>
          <p:spPr bwMode="auto">
            <a:xfrm>
              <a:off x="4464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3" name="Line 192"/>
            <p:cNvSpPr>
              <a:spLocks noChangeShapeType="1"/>
            </p:cNvSpPr>
            <p:nvPr/>
          </p:nvSpPr>
          <p:spPr bwMode="auto">
            <a:xfrm>
              <a:off x="4656" y="1392"/>
              <a:ext cx="0" cy="192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320" name="Text Box 200"/>
          <p:cNvSpPr txBox="1">
            <a:spLocks noChangeArrowheads="1"/>
          </p:cNvSpPr>
          <p:nvPr/>
        </p:nvSpPr>
        <p:spPr bwMode="auto">
          <a:xfrm>
            <a:off x="8839200" y="30480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latin typeface="Times" panose="02020603050405020304" pitchFamily="18" charset="0"/>
              </a:rPr>
              <a:t>(done)</a:t>
            </a:r>
          </a:p>
        </p:txBody>
      </p:sp>
    </p:spTree>
    <p:extLst>
      <p:ext uri="{BB962C8B-B14F-4D97-AF65-F5344CB8AC3E}">
        <p14:creationId xmlns:p14="http://schemas.microsoft.com/office/powerpoint/2010/main" val="99064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Problem: Search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We are given a list of records.  </a:t>
            </a:r>
          </a:p>
          <a:p>
            <a:r>
              <a:rPr lang="en-US" altLang="en-US"/>
              <a:t>Each record has an associated key.</a:t>
            </a:r>
          </a:p>
          <a:p>
            <a:r>
              <a:rPr lang="en-US" altLang="en-US"/>
              <a:t>Give efficient algorithm for searching for a record containing a particular key.</a:t>
            </a:r>
          </a:p>
        </p:txBody>
      </p:sp>
    </p:spTree>
    <p:extLst>
      <p:ext uri="{BB962C8B-B14F-4D97-AF65-F5344CB8AC3E}">
        <p14:creationId xmlns:p14="http://schemas.microsoft.com/office/powerpoint/2010/main" val="8978844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</a:rPr>
              <a:t>Code for bubble sort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295400"/>
            <a:ext cx="8077200" cy="51054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arr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[]={89,2,67,37,72,17,4};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n=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sizeof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arr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)/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sizeof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(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arr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[0]);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for(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i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=n-1;i&gt;=0;i--)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{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    for(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j=0;j&lt;=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i;j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++)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    {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        if(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arr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[j+1]&lt;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arr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[j])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        {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int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temp =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arr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[j+1];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arr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[j+1]=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arr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[j];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            </a:t>
            </a:r>
            <a:r>
              <a:rPr lang="en-US" sz="2000" dirty="0" err="1">
                <a:solidFill>
                  <a:schemeClr val="accent2"/>
                </a:solidFill>
                <a:latin typeface="Consolas" panose="020B0609020204030204" pitchFamily="49" charset="0"/>
              </a:rPr>
              <a:t>arr</a:t>
            </a: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[j]=temp;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        }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    }</a:t>
            </a:r>
          </a:p>
          <a:p>
            <a:pPr marL="0" indent="0">
              <a:buNone/>
              <a:defRPr/>
            </a:pPr>
            <a:r>
              <a:rPr lang="en-US" sz="2000" dirty="0">
                <a:solidFill>
                  <a:schemeClr val="accent2"/>
                </a:solidFill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9679309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609600"/>
            <a:ext cx="7315200" cy="457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Analysis of bubble sort</a:t>
            </a:r>
          </a:p>
        </p:txBody>
      </p:sp>
      <p:sp>
        <p:nvSpPr>
          <p:cNvPr id="7172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2286000" y="1371600"/>
            <a:ext cx="7924800" cy="5105400"/>
          </a:xfrm>
          <a:blipFill>
            <a:blip r:embed="rId3"/>
            <a:stretch>
              <a:fillRect l="-769" t="-597" r="-923"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035944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Selection sort</a:t>
            </a:r>
            <a:br>
              <a:rPr lang="en-US" dirty="0">
                <a:ea typeface="+mj-ea"/>
              </a:rPr>
            </a:br>
            <a:r>
              <a:rPr lang="en-US" sz="2700" dirty="0">
                <a:ea typeface="+mj-ea"/>
              </a:rPr>
              <a:t>This sort is a sorting algorithm, specifically an in-place comparison sort</a:t>
            </a:r>
            <a:br>
              <a:rPr lang="en-US" sz="2700" dirty="0">
                <a:ea typeface="+mj-ea"/>
              </a:rPr>
            </a:br>
            <a:r>
              <a:rPr lang="en-US" sz="2700" dirty="0"/>
              <a:t>and it divides the input list in two parts sorted and unsorted.</a:t>
            </a:r>
            <a:endParaRPr lang="en-US" sz="2700" dirty="0">
              <a:ea typeface="+mj-ea"/>
            </a:endParaRP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Given an array of length 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n</a:t>
            </a:r>
            <a:r>
              <a:rPr lang="en-US" altLang="en-US"/>
              <a:t>,</a:t>
            </a:r>
          </a:p>
          <a:p>
            <a:pPr lvl="1" eaLnBrk="1" hangingPunct="1"/>
            <a:r>
              <a:rPr lang="en-US" altLang="en-US"/>
              <a:t>Search elements</a:t>
            </a:r>
            <a:r>
              <a:rPr lang="en-US" altLang="en-US">
                <a:solidFill>
                  <a:schemeClr val="accent2"/>
                </a:solidFill>
              </a:rPr>
              <a:t> 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0</a:t>
            </a:r>
            <a:r>
              <a:rPr lang="en-US" altLang="en-US"/>
              <a:t> through</a:t>
            </a:r>
            <a:r>
              <a:rPr lang="en-US" altLang="en-US">
                <a:solidFill>
                  <a:schemeClr val="accent2"/>
                </a:solidFill>
              </a:rPr>
              <a:t> n-1</a:t>
            </a:r>
            <a:r>
              <a:rPr lang="en-US" altLang="en-US"/>
              <a:t> and select the smallest</a:t>
            </a:r>
          </a:p>
          <a:p>
            <a:pPr lvl="2" eaLnBrk="1" hangingPunct="1"/>
            <a:r>
              <a:rPr lang="en-US" altLang="en-US"/>
              <a:t>Swap it with the element in location 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0</a:t>
            </a:r>
            <a:endParaRPr lang="en-US" altLang="en-US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/>
              <a:t>Search elements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 1</a:t>
            </a:r>
            <a:r>
              <a:rPr lang="en-US" altLang="en-US"/>
              <a:t> through 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n-1</a:t>
            </a:r>
            <a:r>
              <a:rPr lang="en-US" altLang="en-US"/>
              <a:t> and select the smallest</a:t>
            </a:r>
          </a:p>
          <a:p>
            <a:pPr lvl="2" eaLnBrk="1" hangingPunct="1"/>
            <a:r>
              <a:rPr lang="en-US" altLang="en-US"/>
              <a:t>Swap it with the element in location 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1</a:t>
            </a:r>
          </a:p>
          <a:p>
            <a:pPr lvl="1" eaLnBrk="1" hangingPunct="1"/>
            <a:r>
              <a:rPr lang="en-US" altLang="en-US"/>
              <a:t>Search elements 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2</a:t>
            </a:r>
            <a:r>
              <a:rPr lang="en-US" altLang="en-US"/>
              <a:t> through 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n-1</a:t>
            </a:r>
            <a:r>
              <a:rPr lang="en-US" altLang="en-US"/>
              <a:t> and select the smallest</a:t>
            </a:r>
          </a:p>
          <a:p>
            <a:pPr lvl="2" eaLnBrk="1" hangingPunct="1"/>
            <a:r>
              <a:rPr lang="en-US" altLang="en-US"/>
              <a:t>Swap it with the element in location 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2</a:t>
            </a:r>
          </a:p>
          <a:p>
            <a:pPr lvl="1" eaLnBrk="1" hangingPunct="1"/>
            <a:r>
              <a:rPr lang="en-US" altLang="en-US"/>
              <a:t>Search elements 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3</a:t>
            </a:r>
            <a:r>
              <a:rPr lang="en-US" altLang="en-US"/>
              <a:t> through 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n-1</a:t>
            </a:r>
            <a:r>
              <a:rPr lang="en-US" altLang="en-US"/>
              <a:t> and select the smallest</a:t>
            </a:r>
          </a:p>
          <a:p>
            <a:pPr lvl="2" eaLnBrk="1" hangingPunct="1"/>
            <a:r>
              <a:rPr lang="en-US" altLang="en-US"/>
              <a:t>Swap it with the element in location </a:t>
            </a:r>
            <a:r>
              <a:rPr lang="en-US" altLang="en-US">
                <a:solidFill>
                  <a:schemeClr val="accent2"/>
                </a:solidFill>
                <a:latin typeface="Trebuchet MS" panose="020B0603020202020204" pitchFamily="34" charset="0"/>
              </a:rPr>
              <a:t>3</a:t>
            </a:r>
          </a:p>
          <a:p>
            <a:pPr lvl="1" eaLnBrk="1" hangingPunct="1"/>
            <a:r>
              <a:rPr lang="en-US" altLang="en-US"/>
              <a:t>Continue in this fashion until there</a:t>
            </a:r>
            <a:r>
              <a:rPr lang="ja-JP" altLang="en-US">
                <a:latin typeface="Arial" panose="020B0604020202020204" pitchFamily="34" charset="0"/>
              </a:rPr>
              <a:t>’</a:t>
            </a:r>
            <a:r>
              <a:rPr lang="en-US" altLang="ja-JP"/>
              <a:t>s nothing left to search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668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/>
              <a:t>Example and analysis of selection sort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19600" y="1600200"/>
            <a:ext cx="5867400" cy="4876800"/>
          </a:xfrm>
        </p:spPr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>
                <a:ea typeface="+mn-ea"/>
              </a:rPr>
              <a:t>The selection sort might swap an array element with itself--this is harmless, and not worth checking for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>
                <a:ea typeface="+mn-ea"/>
              </a:rPr>
              <a:t>Analysis: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>
                <a:ea typeface="+mn-ea"/>
              </a:rPr>
              <a:t>The outer loop executes </a:t>
            </a:r>
            <a:r>
              <a:rPr lang="en-US">
                <a:solidFill>
                  <a:schemeClr val="accent2"/>
                </a:solidFill>
                <a:latin typeface="Trebuchet MS" charset="0"/>
                <a:ea typeface="+mn-ea"/>
              </a:rPr>
              <a:t>n-1</a:t>
            </a:r>
            <a:r>
              <a:rPr lang="en-US">
                <a:ea typeface="+mn-ea"/>
              </a:rPr>
              <a:t> times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>
                <a:ea typeface="+mn-ea"/>
              </a:rPr>
              <a:t>The inner loop executes about </a:t>
            </a:r>
            <a:r>
              <a:rPr lang="en-US">
                <a:solidFill>
                  <a:schemeClr val="accent2"/>
                </a:solidFill>
                <a:latin typeface="Trebuchet MS" charset="0"/>
                <a:ea typeface="+mn-ea"/>
              </a:rPr>
              <a:t>n/2</a:t>
            </a:r>
            <a:r>
              <a:rPr lang="en-US">
                <a:ea typeface="+mn-ea"/>
              </a:rPr>
              <a:t> times on average (from </a:t>
            </a:r>
            <a:r>
              <a:rPr lang="en-US">
                <a:solidFill>
                  <a:schemeClr val="accent2"/>
                </a:solidFill>
                <a:latin typeface="Trebuchet MS" charset="0"/>
                <a:ea typeface="+mn-ea"/>
              </a:rPr>
              <a:t>n</a:t>
            </a:r>
            <a:r>
              <a:rPr lang="en-US">
                <a:ea typeface="+mn-ea"/>
              </a:rPr>
              <a:t> to </a:t>
            </a:r>
            <a:r>
              <a:rPr lang="en-US">
                <a:solidFill>
                  <a:schemeClr val="accent2"/>
                </a:solidFill>
                <a:latin typeface="Trebuchet MS" charset="0"/>
                <a:ea typeface="+mn-ea"/>
              </a:rPr>
              <a:t>2</a:t>
            </a:r>
            <a:r>
              <a:rPr lang="en-US">
                <a:ea typeface="+mn-ea"/>
              </a:rPr>
              <a:t> times)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>
                <a:ea typeface="+mn-ea"/>
              </a:rPr>
              <a:t>Work done in the inner loop is constant (swap two array elements)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>
                <a:ea typeface="+mn-ea"/>
              </a:rPr>
              <a:t>Time required is roughly </a:t>
            </a:r>
            <a:r>
              <a:rPr lang="en-US">
                <a:solidFill>
                  <a:schemeClr val="accent2"/>
                </a:solidFill>
                <a:latin typeface="Trebuchet MS" charset="0"/>
                <a:ea typeface="+mn-ea"/>
              </a:rPr>
              <a:t>(n-1)*(n/2)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>
                <a:ea typeface="+mn-ea"/>
              </a:rPr>
              <a:t>You should recognize this as</a:t>
            </a:r>
            <a:r>
              <a:rPr lang="en-US">
                <a:solidFill>
                  <a:srgbClr val="FFFF7F"/>
                </a:solidFill>
                <a:latin typeface="Trebuchet MS" charset="0"/>
                <a:ea typeface="+mn-ea"/>
              </a:rPr>
              <a:t> </a:t>
            </a:r>
            <a:r>
              <a:rPr lang="en-US">
                <a:solidFill>
                  <a:schemeClr val="accent2"/>
                </a:solidFill>
                <a:latin typeface="Trebuchet MS" charset="0"/>
                <a:ea typeface="+mn-ea"/>
              </a:rPr>
              <a:t>O(n</a:t>
            </a:r>
            <a:r>
              <a:rPr lang="en-US" baseline="30000">
                <a:solidFill>
                  <a:schemeClr val="accent2"/>
                </a:solidFill>
                <a:latin typeface="Trebuchet MS" charset="0"/>
                <a:ea typeface="+mn-ea"/>
              </a:rPr>
              <a:t>2</a:t>
            </a:r>
            <a:r>
              <a:rPr lang="en-US">
                <a:solidFill>
                  <a:schemeClr val="accent2"/>
                </a:solidFill>
                <a:latin typeface="Trebuchet MS" charset="0"/>
                <a:ea typeface="+mn-ea"/>
              </a:rPr>
              <a:t>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436814" y="1900239"/>
            <a:ext cx="1525587" cy="306387"/>
            <a:chOff x="575" y="1197"/>
            <a:chExt cx="961" cy="193"/>
          </a:xfrm>
        </p:grpSpPr>
        <p:sp>
          <p:nvSpPr>
            <p:cNvPr id="42040" name="AutoShape 5"/>
            <p:cNvSpPr>
              <a:spLocks noChangeArrowheads="1"/>
            </p:cNvSpPr>
            <p:nvPr/>
          </p:nvSpPr>
          <p:spPr bwMode="auto">
            <a:xfrm>
              <a:off x="575" y="1197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solidFill>
                    <a:schemeClr val="tx2"/>
                  </a:solidFill>
                  <a:latin typeface="Trebuchet MS" panose="020B0603020202020204" pitchFamily="34" charset="0"/>
                </a:rPr>
                <a:t>7</a:t>
              </a:r>
              <a:endParaRPr lang="en-US" altLang="en-US" sz="2400">
                <a:solidFill>
                  <a:schemeClr val="tx2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42041" name="AutoShape 6"/>
            <p:cNvSpPr>
              <a:spLocks noChangeArrowheads="1"/>
            </p:cNvSpPr>
            <p:nvPr/>
          </p:nvSpPr>
          <p:spPr bwMode="auto">
            <a:xfrm>
              <a:off x="767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rebuchet MS" panose="020B0603020202020204" pitchFamily="34" charset="0"/>
                </a:rPr>
                <a:t>2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42042" name="AutoShape 7"/>
            <p:cNvSpPr>
              <a:spLocks noChangeArrowheads="1"/>
            </p:cNvSpPr>
            <p:nvPr/>
          </p:nvSpPr>
          <p:spPr bwMode="auto">
            <a:xfrm>
              <a:off x="959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rebuchet MS" panose="020B0603020202020204" pitchFamily="34" charset="0"/>
                </a:rPr>
                <a:t>8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42043" name="AutoShape 8"/>
            <p:cNvSpPr>
              <a:spLocks noChangeArrowheads="1"/>
            </p:cNvSpPr>
            <p:nvPr/>
          </p:nvSpPr>
          <p:spPr bwMode="auto">
            <a:xfrm>
              <a:off x="1151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rebuchet MS" panose="020B0603020202020204" pitchFamily="34" charset="0"/>
                </a:rPr>
                <a:t>5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  <p:sp>
          <p:nvSpPr>
            <p:cNvPr id="42044" name="AutoShape 9"/>
            <p:cNvSpPr>
              <a:spLocks noChangeArrowheads="1"/>
            </p:cNvSpPr>
            <p:nvPr/>
          </p:nvSpPr>
          <p:spPr bwMode="auto">
            <a:xfrm>
              <a:off x="1343" y="1200"/>
              <a:ext cx="193" cy="190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rebuchet MS" panose="020B0603020202020204" pitchFamily="34" charset="0"/>
                </a:rPr>
                <a:t>4</a:t>
              </a:r>
              <a:endParaRPr lang="en-US" altLang="en-US" sz="2400">
                <a:latin typeface="Times" panose="02020603050405020304" pitchFamily="18" charset="0"/>
              </a:endParaRPr>
            </a:p>
          </p:txBody>
        </p:sp>
      </p:grpSp>
      <p:sp>
        <p:nvSpPr>
          <p:cNvPr id="11274" name="Line 10"/>
          <p:cNvSpPr>
            <a:spLocks noChangeShapeType="1"/>
          </p:cNvSpPr>
          <p:nvPr/>
        </p:nvSpPr>
        <p:spPr bwMode="auto">
          <a:xfrm flipH="1" flipV="1">
            <a:off x="2590800" y="22098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 flipV="1">
            <a:off x="2895600" y="22098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 flipV="1">
            <a:off x="3200400" y="22098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 flipV="1">
            <a:off x="3505200" y="22098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 flipV="1">
            <a:off x="3810000" y="22098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5"/>
          <p:cNvGrpSpPr>
            <a:grpSpLocks/>
          </p:cNvGrpSpPr>
          <p:nvPr/>
        </p:nvGrpSpPr>
        <p:grpSpPr bwMode="auto">
          <a:xfrm>
            <a:off x="2438400" y="2209800"/>
            <a:ext cx="1525588" cy="838200"/>
            <a:chOff x="576" y="1392"/>
            <a:chExt cx="961" cy="528"/>
          </a:xfrm>
        </p:grpSpPr>
        <p:grpSp>
          <p:nvGrpSpPr>
            <p:cNvPr id="42032" name="Group 15"/>
            <p:cNvGrpSpPr>
              <a:grpSpLocks/>
            </p:cNvGrpSpPr>
            <p:nvPr/>
          </p:nvGrpSpPr>
          <p:grpSpPr bwMode="auto">
            <a:xfrm>
              <a:off x="576" y="1727"/>
              <a:ext cx="961" cy="193"/>
              <a:chOff x="575" y="1197"/>
              <a:chExt cx="961" cy="193"/>
            </a:xfrm>
          </p:grpSpPr>
          <p:sp>
            <p:nvSpPr>
              <p:cNvPr id="42035" name="AutoShape 16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2</a:t>
                </a:r>
                <a:endParaRPr lang="en-US" altLang="en-US" sz="2400">
                  <a:solidFill>
                    <a:schemeClr val="accent1"/>
                  </a:solidFill>
                  <a:latin typeface="Times" panose="02020603050405020304" pitchFamily="18" charset="0"/>
                </a:endParaRPr>
              </a:p>
            </p:txBody>
          </p:sp>
          <p:sp>
            <p:nvSpPr>
              <p:cNvPr id="42036" name="AutoShape 17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tx2"/>
                    </a:solidFill>
                    <a:latin typeface="Trebuchet MS" panose="020B0603020202020204" pitchFamily="34" charset="0"/>
                  </a:rPr>
                  <a:t>7</a:t>
                </a:r>
              </a:p>
            </p:txBody>
          </p:sp>
          <p:sp>
            <p:nvSpPr>
              <p:cNvPr id="42037" name="AutoShape 18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8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42038" name="AutoShape 19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5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42039" name="AutoShape 20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4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</p:grpSp>
        <p:sp>
          <p:nvSpPr>
            <p:cNvPr id="42033" name="Line 21"/>
            <p:cNvSpPr>
              <a:spLocks noChangeShapeType="1"/>
            </p:cNvSpPr>
            <p:nvPr/>
          </p:nvSpPr>
          <p:spPr bwMode="auto">
            <a:xfrm>
              <a:off x="672" y="1392"/>
              <a:ext cx="192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34" name="Line 22"/>
            <p:cNvSpPr>
              <a:spLocks noChangeShapeType="1"/>
            </p:cNvSpPr>
            <p:nvPr/>
          </p:nvSpPr>
          <p:spPr bwMode="auto">
            <a:xfrm flipH="1">
              <a:off x="672" y="1392"/>
              <a:ext cx="192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Line 33"/>
          <p:cNvSpPr>
            <a:spLocks noChangeShapeType="1"/>
          </p:cNvSpPr>
          <p:nvPr/>
        </p:nvSpPr>
        <p:spPr bwMode="auto">
          <a:xfrm flipH="1" flipV="1">
            <a:off x="2897188" y="30480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 flipH="1" flipV="1">
            <a:off x="3201988" y="30480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99" name="Line 35"/>
          <p:cNvSpPr>
            <a:spLocks noChangeShapeType="1"/>
          </p:cNvSpPr>
          <p:nvPr/>
        </p:nvSpPr>
        <p:spPr bwMode="auto">
          <a:xfrm flipH="1" flipV="1">
            <a:off x="3506788" y="30480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 flipH="1" flipV="1">
            <a:off x="3811588" y="30480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2438400" y="3048000"/>
            <a:ext cx="1525588" cy="838200"/>
            <a:chOff x="576" y="1920"/>
            <a:chExt cx="961" cy="528"/>
          </a:xfrm>
        </p:grpSpPr>
        <p:grpSp>
          <p:nvGrpSpPr>
            <p:cNvPr id="42024" name="Group 26"/>
            <p:cNvGrpSpPr>
              <a:grpSpLocks/>
            </p:cNvGrpSpPr>
            <p:nvPr/>
          </p:nvGrpSpPr>
          <p:grpSpPr bwMode="auto">
            <a:xfrm>
              <a:off x="576" y="2255"/>
              <a:ext cx="961" cy="193"/>
              <a:chOff x="575" y="1197"/>
              <a:chExt cx="961" cy="193"/>
            </a:xfrm>
          </p:grpSpPr>
          <p:sp>
            <p:nvSpPr>
              <p:cNvPr id="42027" name="AutoShape 27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2</a:t>
                </a:r>
              </a:p>
            </p:txBody>
          </p:sp>
          <p:sp>
            <p:nvSpPr>
              <p:cNvPr id="42028" name="AutoShape 28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4</a:t>
                </a:r>
              </a:p>
            </p:txBody>
          </p:sp>
          <p:sp>
            <p:nvSpPr>
              <p:cNvPr id="42029" name="AutoShape 29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tx2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  <p:sp>
            <p:nvSpPr>
              <p:cNvPr id="42030" name="AutoShape 30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5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  <p:sp>
            <p:nvSpPr>
              <p:cNvPr id="42031" name="AutoShape 31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7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</p:grpSp>
        <p:sp>
          <p:nvSpPr>
            <p:cNvPr id="42025" name="Line 37"/>
            <p:cNvSpPr>
              <a:spLocks noChangeShapeType="1"/>
            </p:cNvSpPr>
            <p:nvPr/>
          </p:nvSpPr>
          <p:spPr bwMode="auto">
            <a:xfrm flipH="1">
              <a:off x="864" y="1920"/>
              <a:ext cx="576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26" name="Line 38"/>
            <p:cNvSpPr>
              <a:spLocks noChangeShapeType="1"/>
            </p:cNvSpPr>
            <p:nvPr/>
          </p:nvSpPr>
          <p:spPr bwMode="auto">
            <a:xfrm>
              <a:off x="864" y="1920"/>
              <a:ext cx="576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3200400" y="38862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5" name="Line 41"/>
          <p:cNvSpPr>
            <a:spLocks noChangeShapeType="1"/>
          </p:cNvSpPr>
          <p:nvPr/>
        </p:nvSpPr>
        <p:spPr bwMode="auto">
          <a:xfrm flipV="1">
            <a:off x="3505200" y="38862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06" name="Line 42"/>
          <p:cNvSpPr>
            <a:spLocks noChangeShapeType="1"/>
          </p:cNvSpPr>
          <p:nvPr/>
        </p:nvSpPr>
        <p:spPr bwMode="auto">
          <a:xfrm flipV="1">
            <a:off x="3810000" y="38862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9"/>
          <p:cNvGrpSpPr>
            <a:grpSpLocks/>
          </p:cNvGrpSpPr>
          <p:nvPr/>
        </p:nvGrpSpPr>
        <p:grpSpPr bwMode="auto">
          <a:xfrm>
            <a:off x="2438400" y="3886200"/>
            <a:ext cx="1525588" cy="838200"/>
            <a:chOff x="576" y="2448"/>
            <a:chExt cx="961" cy="528"/>
          </a:xfrm>
        </p:grpSpPr>
        <p:grpSp>
          <p:nvGrpSpPr>
            <p:cNvPr id="42016" name="Group 45"/>
            <p:cNvGrpSpPr>
              <a:grpSpLocks/>
            </p:cNvGrpSpPr>
            <p:nvPr/>
          </p:nvGrpSpPr>
          <p:grpSpPr bwMode="auto">
            <a:xfrm>
              <a:off x="576" y="2783"/>
              <a:ext cx="961" cy="193"/>
              <a:chOff x="575" y="1197"/>
              <a:chExt cx="961" cy="193"/>
            </a:xfrm>
          </p:grpSpPr>
          <p:sp>
            <p:nvSpPr>
              <p:cNvPr id="42019" name="AutoShape 46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2</a:t>
                </a:r>
              </a:p>
            </p:txBody>
          </p:sp>
          <p:sp>
            <p:nvSpPr>
              <p:cNvPr id="42020" name="AutoShape 47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4</a:t>
                </a:r>
              </a:p>
            </p:txBody>
          </p:sp>
          <p:sp>
            <p:nvSpPr>
              <p:cNvPr id="42021" name="AutoShape 48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5</a:t>
                </a:r>
              </a:p>
            </p:txBody>
          </p:sp>
          <p:sp>
            <p:nvSpPr>
              <p:cNvPr id="42022" name="AutoShape 49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tx2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  <p:sp>
            <p:nvSpPr>
              <p:cNvPr id="42023" name="AutoShape 50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latin typeface="Trebuchet MS" panose="020B0603020202020204" pitchFamily="34" charset="0"/>
                  </a:rPr>
                  <a:t>7</a:t>
                </a:r>
                <a:endParaRPr lang="en-US" altLang="en-US" sz="2400">
                  <a:latin typeface="Times" panose="02020603050405020304" pitchFamily="18" charset="0"/>
                </a:endParaRPr>
              </a:p>
            </p:txBody>
          </p:sp>
        </p:grpSp>
        <p:sp>
          <p:nvSpPr>
            <p:cNvPr id="42017" name="Line 51"/>
            <p:cNvSpPr>
              <a:spLocks noChangeShapeType="1"/>
            </p:cNvSpPr>
            <p:nvPr/>
          </p:nvSpPr>
          <p:spPr bwMode="auto">
            <a:xfrm flipH="1">
              <a:off x="1056" y="2448"/>
              <a:ext cx="192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8" name="Line 52"/>
            <p:cNvSpPr>
              <a:spLocks noChangeShapeType="1"/>
            </p:cNvSpPr>
            <p:nvPr/>
          </p:nvSpPr>
          <p:spPr bwMode="auto">
            <a:xfrm>
              <a:off x="1056" y="2448"/>
              <a:ext cx="192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" name="Group 71"/>
          <p:cNvGrpSpPr>
            <a:grpSpLocks/>
          </p:cNvGrpSpPr>
          <p:nvPr/>
        </p:nvGrpSpPr>
        <p:grpSpPr bwMode="auto">
          <a:xfrm>
            <a:off x="2438400" y="4724400"/>
            <a:ext cx="1525588" cy="838200"/>
            <a:chOff x="576" y="2976"/>
            <a:chExt cx="961" cy="528"/>
          </a:xfrm>
        </p:grpSpPr>
        <p:grpSp>
          <p:nvGrpSpPr>
            <p:cNvPr id="42008" name="Group 61"/>
            <p:cNvGrpSpPr>
              <a:grpSpLocks/>
            </p:cNvGrpSpPr>
            <p:nvPr/>
          </p:nvGrpSpPr>
          <p:grpSpPr bwMode="auto">
            <a:xfrm>
              <a:off x="576" y="3311"/>
              <a:ext cx="961" cy="193"/>
              <a:chOff x="575" y="1197"/>
              <a:chExt cx="961" cy="193"/>
            </a:xfrm>
          </p:grpSpPr>
          <p:sp>
            <p:nvSpPr>
              <p:cNvPr id="42011" name="AutoShape 62"/>
              <p:cNvSpPr>
                <a:spLocks noChangeArrowheads="1"/>
              </p:cNvSpPr>
              <p:nvPr/>
            </p:nvSpPr>
            <p:spPr bwMode="auto">
              <a:xfrm>
                <a:off x="575" y="1197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2</a:t>
                </a:r>
              </a:p>
            </p:txBody>
          </p:sp>
          <p:sp>
            <p:nvSpPr>
              <p:cNvPr id="42012" name="AutoShape 63"/>
              <p:cNvSpPr>
                <a:spLocks noChangeArrowheads="1"/>
              </p:cNvSpPr>
              <p:nvPr/>
            </p:nvSpPr>
            <p:spPr bwMode="auto">
              <a:xfrm>
                <a:off x="767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4</a:t>
                </a:r>
              </a:p>
            </p:txBody>
          </p:sp>
          <p:sp>
            <p:nvSpPr>
              <p:cNvPr id="42013" name="AutoShape 64"/>
              <p:cNvSpPr>
                <a:spLocks noChangeArrowheads="1"/>
              </p:cNvSpPr>
              <p:nvPr/>
            </p:nvSpPr>
            <p:spPr bwMode="auto">
              <a:xfrm>
                <a:off x="959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5</a:t>
                </a:r>
              </a:p>
            </p:txBody>
          </p:sp>
          <p:sp>
            <p:nvSpPr>
              <p:cNvPr id="42014" name="AutoShape 65"/>
              <p:cNvSpPr>
                <a:spLocks noChangeArrowheads="1"/>
              </p:cNvSpPr>
              <p:nvPr/>
            </p:nvSpPr>
            <p:spPr bwMode="auto">
              <a:xfrm>
                <a:off x="1151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accent1"/>
                    </a:solidFill>
                    <a:latin typeface="Trebuchet MS" panose="020B0603020202020204" pitchFamily="34" charset="0"/>
                  </a:rPr>
                  <a:t>7</a:t>
                </a:r>
              </a:p>
            </p:txBody>
          </p:sp>
          <p:sp>
            <p:nvSpPr>
              <p:cNvPr id="42015" name="AutoShape 66"/>
              <p:cNvSpPr>
                <a:spLocks noChangeArrowheads="1"/>
              </p:cNvSpPr>
              <p:nvPr/>
            </p:nvSpPr>
            <p:spPr bwMode="auto">
              <a:xfrm>
                <a:off x="1343" y="1200"/>
                <a:ext cx="193" cy="190"/>
              </a:xfrm>
              <a:prstGeom prst="flowChartProcess">
                <a:avLst/>
              </a:prstGeom>
              <a:noFill/>
              <a:ln w="1905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ea typeface="MS PGothic" panose="020B0600070205080204" pitchFamily="34" charset="-128"/>
                  </a:defRPr>
                </a:lvl9pPr>
              </a:lstStyle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altLang="en-US" sz="2400">
                    <a:solidFill>
                      <a:schemeClr val="tx2"/>
                    </a:solidFill>
                    <a:latin typeface="Trebuchet MS" panose="020B0603020202020204" pitchFamily="34" charset="0"/>
                  </a:rPr>
                  <a:t>8</a:t>
                </a:r>
              </a:p>
            </p:txBody>
          </p:sp>
        </p:grpSp>
        <p:sp>
          <p:nvSpPr>
            <p:cNvPr id="42009" name="Line 67"/>
            <p:cNvSpPr>
              <a:spLocks noChangeShapeType="1"/>
            </p:cNvSpPr>
            <p:nvPr/>
          </p:nvSpPr>
          <p:spPr bwMode="auto">
            <a:xfrm flipH="1">
              <a:off x="1248" y="2976"/>
              <a:ext cx="192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10" name="Line 68"/>
            <p:cNvSpPr>
              <a:spLocks noChangeShapeType="1"/>
            </p:cNvSpPr>
            <p:nvPr/>
          </p:nvSpPr>
          <p:spPr bwMode="auto">
            <a:xfrm>
              <a:off x="1248" y="2976"/>
              <a:ext cx="192" cy="336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3" name="Line 69"/>
          <p:cNvSpPr>
            <a:spLocks noChangeShapeType="1"/>
          </p:cNvSpPr>
          <p:nvPr/>
        </p:nvSpPr>
        <p:spPr bwMode="auto">
          <a:xfrm flipV="1">
            <a:off x="3505200" y="47244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334" name="Line 70"/>
          <p:cNvSpPr>
            <a:spLocks noChangeShapeType="1"/>
          </p:cNvSpPr>
          <p:nvPr/>
        </p:nvSpPr>
        <p:spPr bwMode="auto">
          <a:xfrm flipV="1">
            <a:off x="3810000" y="4724400"/>
            <a:ext cx="0" cy="304800"/>
          </a:xfrm>
          <a:prstGeom prst="line">
            <a:avLst/>
          </a:prstGeom>
          <a:noFill/>
          <a:ln w="15875">
            <a:solidFill>
              <a:schemeClr val="accent2"/>
            </a:solidFill>
            <a:round/>
            <a:headEnd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283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13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1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13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13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bldLvl="4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280718"/>
            <a:ext cx="10515600" cy="5492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Code for selection sort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5500" y="1143000"/>
            <a:ext cx="7620000" cy="54864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[]={89,2,67,37,72,17,4};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n=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)/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sizeof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(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[0]);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for(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=0;i&lt;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n;i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++)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{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small=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    for(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j=i+1;j&lt;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n;j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++)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    {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        if(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[j]&lt;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[small])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        {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            small=j;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        }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    }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int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temp =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];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[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i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]=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[small];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    </a:t>
            </a:r>
            <a:r>
              <a:rPr lang="en-US" altLang="en-US" sz="1900" dirty="0" err="1">
                <a:solidFill>
                  <a:srgbClr val="002060"/>
                </a:solidFill>
                <a:latin typeface="Consolas" panose="020B0609020204030204" pitchFamily="49" charset="0"/>
              </a:rPr>
              <a:t>arr</a:t>
            </a: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[small]=temp;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 typeface="Wingdings" panose="05000000000000000000" pitchFamily="2" charset="2"/>
              <a:buNone/>
            </a:pPr>
            <a:r>
              <a:rPr lang="en-US" altLang="en-US" sz="1900" dirty="0">
                <a:solidFill>
                  <a:srgbClr val="002060"/>
                </a:solidFill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24214037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</a:rPr>
              <a:t>Insertion sort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3716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The outer loop of insertion sort is:</a:t>
            </a:r>
            <a:br>
              <a:rPr lang="en-US" altLang="en-US" sz="2400" dirty="0"/>
            </a:br>
            <a:r>
              <a:rPr lang="en-US" altLang="en-US" sz="2400" dirty="0">
                <a:solidFill>
                  <a:srgbClr val="FFFF7F"/>
                </a:solidFill>
                <a:latin typeface="Trebuchet MS" panose="020B0603020202020204" pitchFamily="34" charset="0"/>
              </a:rPr>
              <a:t>   </a:t>
            </a:r>
            <a:r>
              <a:rPr lang="en-US" altLang="en-US" sz="2400" dirty="0">
                <a:solidFill>
                  <a:schemeClr val="accent2"/>
                </a:solidFill>
                <a:latin typeface="Trebuchet MS" panose="020B0603020202020204" pitchFamily="34" charset="0"/>
              </a:rPr>
              <a:t> for (outer = 1; outer &lt; n; outer++) {...}</a:t>
            </a:r>
            <a:endParaRPr lang="en-US" altLang="en-US" sz="2400" dirty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400" dirty="0"/>
              <a:t>The invariant is that all the elements to the left of </a:t>
            </a:r>
            <a:r>
              <a:rPr lang="en-US" altLang="en-US" sz="2400" dirty="0">
                <a:solidFill>
                  <a:schemeClr val="accent2"/>
                </a:solidFill>
                <a:latin typeface="Trebuchet MS" panose="020B0603020202020204" pitchFamily="34" charset="0"/>
              </a:rPr>
              <a:t>outer</a:t>
            </a:r>
            <a:r>
              <a:rPr lang="en-US" altLang="en-US" sz="2400" dirty="0">
                <a:solidFill>
                  <a:schemeClr val="accent2"/>
                </a:solidFill>
              </a:rPr>
              <a:t> </a:t>
            </a:r>
            <a:r>
              <a:rPr lang="en-US" altLang="en-US" sz="2400" dirty="0"/>
              <a:t>are sorted with respect to one another</a:t>
            </a:r>
          </a:p>
          <a:p>
            <a:pPr lvl="1" eaLnBrk="1" hangingPunct="1"/>
            <a:r>
              <a:rPr lang="en-US" altLang="en-US" sz="2000" dirty="0">
                <a:solidFill>
                  <a:schemeClr val="accent1"/>
                </a:solidFill>
                <a:latin typeface="Trebuchet MS" panose="020B0603020202020204" pitchFamily="34" charset="0"/>
              </a:rPr>
              <a:t>For all i &lt; outer, j &lt; outer, if i &lt; j then a[i] &lt;= a[j]</a:t>
            </a:r>
            <a:endParaRPr lang="en-US" altLang="en-US" sz="2000" dirty="0">
              <a:solidFill>
                <a:schemeClr val="accent1"/>
              </a:solidFill>
            </a:endParaRPr>
          </a:p>
          <a:p>
            <a:pPr lvl="1" eaLnBrk="1" hangingPunct="1"/>
            <a:r>
              <a:rPr lang="en-US" altLang="en-US" sz="2000" dirty="0"/>
              <a:t>This does </a:t>
            </a:r>
            <a:r>
              <a:rPr lang="en-US" altLang="en-US" sz="2000" i="1" dirty="0"/>
              <a:t>not</a:t>
            </a:r>
            <a:r>
              <a:rPr lang="en-US" altLang="en-US" sz="2000" dirty="0"/>
              <a:t> mean they are all in their final correct place; the remaining array elements may need to be inserted</a:t>
            </a:r>
          </a:p>
          <a:p>
            <a:pPr lvl="1" eaLnBrk="1" hangingPunct="1"/>
            <a:r>
              <a:rPr lang="en-US" altLang="en-US" sz="2000" dirty="0"/>
              <a:t>When we increase</a:t>
            </a:r>
            <a:r>
              <a:rPr lang="en-US" altLang="en-US" sz="2000" dirty="0">
                <a:solidFill>
                  <a:schemeClr val="accent2"/>
                </a:solidFill>
              </a:rPr>
              <a:t> </a:t>
            </a:r>
            <a:r>
              <a:rPr lang="en-US" altLang="en-US" sz="2000" dirty="0">
                <a:solidFill>
                  <a:schemeClr val="accent2"/>
                </a:solidFill>
                <a:latin typeface="Trebuchet MS" panose="020B0603020202020204" pitchFamily="34" charset="0"/>
              </a:rPr>
              <a:t>outer</a:t>
            </a:r>
            <a:r>
              <a:rPr lang="en-US" altLang="en-US" sz="2000" dirty="0"/>
              <a:t>, </a:t>
            </a:r>
            <a:r>
              <a:rPr lang="en-US" altLang="en-US" sz="2000" dirty="0">
                <a:solidFill>
                  <a:schemeClr val="accent2"/>
                </a:solidFill>
                <a:latin typeface="Trebuchet MS" panose="020B0603020202020204" pitchFamily="34" charset="0"/>
              </a:rPr>
              <a:t>a[outer-1]</a:t>
            </a:r>
            <a:r>
              <a:rPr lang="en-US" altLang="en-US" sz="2000" dirty="0"/>
              <a:t> becomes to its left; we must keep the invariant true by inserting </a:t>
            </a:r>
            <a:r>
              <a:rPr lang="en-US" altLang="en-US" sz="2000" dirty="0">
                <a:solidFill>
                  <a:schemeClr val="accent2"/>
                </a:solidFill>
                <a:latin typeface="Trebuchet MS" panose="020B0603020202020204" pitchFamily="34" charset="0"/>
              </a:rPr>
              <a:t>a[outer-1]</a:t>
            </a:r>
            <a:r>
              <a:rPr lang="en-US" altLang="en-US" sz="2000" dirty="0">
                <a:solidFill>
                  <a:schemeClr val="accent2"/>
                </a:solidFill>
              </a:rPr>
              <a:t> </a:t>
            </a:r>
            <a:r>
              <a:rPr lang="en-US" altLang="en-US" sz="2000" dirty="0"/>
              <a:t>into its proper place</a:t>
            </a:r>
          </a:p>
          <a:p>
            <a:pPr lvl="1" eaLnBrk="1" hangingPunct="1"/>
            <a:r>
              <a:rPr lang="en-US" altLang="en-US" sz="2000" dirty="0"/>
              <a:t>This means: </a:t>
            </a:r>
          </a:p>
          <a:p>
            <a:pPr lvl="2" eaLnBrk="1" hangingPunct="1"/>
            <a:r>
              <a:rPr lang="en-US" altLang="en-US" sz="1800" dirty="0"/>
              <a:t>Finding the element</a:t>
            </a:r>
            <a:r>
              <a:rPr lang="ja-JP" altLang="en-US" sz="1800" dirty="0">
                <a:latin typeface="Arial" panose="020B0604020202020204" pitchFamily="34" charset="0"/>
              </a:rPr>
              <a:t>’</a:t>
            </a:r>
            <a:r>
              <a:rPr lang="en-US" altLang="ja-JP" sz="1800" dirty="0"/>
              <a:t>s proper place</a:t>
            </a:r>
          </a:p>
          <a:p>
            <a:pPr lvl="2" eaLnBrk="1" hangingPunct="1"/>
            <a:r>
              <a:rPr lang="en-US" altLang="en-US" sz="1800" dirty="0"/>
              <a:t>Making room for the inserted element (by shifting over other elements)</a:t>
            </a:r>
          </a:p>
          <a:p>
            <a:pPr lvl="2" eaLnBrk="1" hangingPunct="1"/>
            <a:r>
              <a:rPr lang="en-US" altLang="en-US" sz="1800" dirty="0"/>
              <a:t>Inserting the element</a:t>
            </a:r>
          </a:p>
        </p:txBody>
      </p:sp>
    </p:spTree>
    <p:extLst>
      <p:ext uri="{BB962C8B-B14F-4D97-AF65-F5344CB8AC3E}">
        <p14:creationId xmlns:p14="http://schemas.microsoft.com/office/powerpoint/2010/main" val="352802148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980" y="1056069"/>
            <a:ext cx="8525813" cy="4538760"/>
          </a:xfrm>
        </p:spPr>
      </p:pic>
    </p:spTree>
    <p:extLst>
      <p:ext uri="{BB962C8B-B14F-4D97-AF65-F5344CB8AC3E}">
        <p14:creationId xmlns:p14="http://schemas.microsoft.com/office/powerpoint/2010/main" val="14371451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672" y="1197736"/>
            <a:ext cx="9865217" cy="4527824"/>
          </a:xfrm>
        </p:spPr>
      </p:pic>
    </p:spTree>
    <p:extLst>
      <p:ext uri="{BB962C8B-B14F-4D97-AF65-F5344CB8AC3E}">
        <p14:creationId xmlns:p14="http://schemas.microsoft.com/office/powerpoint/2010/main" val="40209091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013272"/>
            <a:ext cx="6096000" cy="5768528"/>
          </a:xfrm>
          <a:prstGeom prst="rect">
            <a:avLst/>
          </a:prstGeom>
        </p:spPr>
      </p:pic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Example insertion sort</a:t>
            </a:r>
          </a:p>
        </p:txBody>
      </p:sp>
    </p:spTree>
    <p:extLst>
      <p:ext uri="{BB962C8B-B14F-4D97-AF65-F5344CB8AC3E}">
        <p14:creationId xmlns:p14="http://schemas.microsoft.com/office/powerpoint/2010/main" val="1137472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Code for Insertion Sort</a:t>
            </a:r>
          </a:p>
        </p:txBody>
      </p:sp>
      <p:sp>
        <p:nvSpPr>
          <p:cNvPr id="50180" name="Rectangle 3"/>
          <p:cNvSpPr>
            <a:spLocks noChangeArrowheads="1"/>
          </p:cNvSpPr>
          <p:nvPr/>
        </p:nvSpPr>
        <p:spPr bwMode="auto">
          <a:xfrm>
            <a:off x="2362200" y="1304925"/>
            <a:ext cx="708660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//Insertion sort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int arr[]={89,2,67,37,72,17,4};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int n=sizeof(arr)/sizeof(arr[0]);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for(int i=1;i&lt;n;i++)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{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    for(int j=i;j&gt;0;j--)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    {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        if(arr[j]&lt;arr[j-1])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        {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            int temp =arr[j];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            arr[j]=arr[j-1];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            arr[j-1]=temp;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        }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    }</a:t>
            </a:r>
          </a:p>
          <a:p>
            <a:pPr eaLnBrk="1" hangingPunct="1">
              <a:lnSpc>
                <a:spcPct val="90000"/>
              </a:lnSpc>
              <a:buClr>
                <a:srgbClr val="FFFF7F"/>
              </a:buClr>
              <a:buFontTx/>
              <a:buNone/>
            </a:pPr>
            <a:r>
              <a:rPr lang="en-US" altLang="en-US" sz="1900">
                <a:solidFill>
                  <a:schemeClr val="accent2"/>
                </a:solidFill>
                <a:latin typeface="Consolas" panose="020B06090202040302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946491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b="1" dirty="0"/>
              <a:t>Search</a:t>
            </a:r>
            <a:br>
              <a:rPr lang="en-US" altLang="en-US" dirty="0"/>
            </a:br>
            <a:r>
              <a:rPr lang="en-US" altLang="en-US" sz="2700" dirty="0">
                <a:latin typeface="Times" pitchFamily="18" charset="0"/>
                <a:ea typeface="Tahoma" pitchFamily="34" charset="0"/>
                <a:cs typeface="Times" pitchFamily="18" charset="0"/>
              </a:rPr>
              <a:t>searching is looking for some particular data element from data structure.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981200" y="2354263"/>
            <a:ext cx="5930900" cy="1179512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3165475" y="2360614"/>
            <a:ext cx="0" cy="1177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4352925" y="2360614"/>
            <a:ext cx="0" cy="1177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5537200" y="2360614"/>
            <a:ext cx="1588" cy="1177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6724650" y="2365376"/>
            <a:ext cx="0" cy="1166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7912100" y="2365376"/>
            <a:ext cx="0" cy="1166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Rectangle 10"/>
          <p:cNvSpPr>
            <a:spLocks noChangeArrowheads="1"/>
          </p:cNvSpPr>
          <p:nvPr/>
        </p:nvSpPr>
        <p:spPr bwMode="auto">
          <a:xfrm>
            <a:off x="2139950" y="1828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[ 0 ]</a:t>
            </a:r>
          </a:p>
        </p:txBody>
      </p:sp>
      <p:sp>
        <p:nvSpPr>
          <p:cNvPr id="8202" name="Rectangle 11"/>
          <p:cNvSpPr>
            <a:spLocks noChangeArrowheads="1"/>
          </p:cNvSpPr>
          <p:nvPr/>
        </p:nvSpPr>
        <p:spPr bwMode="auto">
          <a:xfrm>
            <a:off x="3360385" y="1828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[ 1 ]</a:t>
            </a:r>
          </a:p>
        </p:txBody>
      </p:sp>
      <p:sp>
        <p:nvSpPr>
          <p:cNvPr id="8203" name="Rectangle 12"/>
          <p:cNvSpPr>
            <a:spLocks noChangeArrowheads="1"/>
          </p:cNvSpPr>
          <p:nvPr/>
        </p:nvSpPr>
        <p:spPr bwMode="auto">
          <a:xfrm>
            <a:off x="4544660" y="1828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[ 2 ]</a:t>
            </a:r>
          </a:p>
        </p:txBody>
      </p:sp>
      <p:sp>
        <p:nvSpPr>
          <p:cNvPr id="8204" name="Rectangle 13"/>
          <p:cNvSpPr>
            <a:spLocks noChangeArrowheads="1"/>
          </p:cNvSpPr>
          <p:nvPr/>
        </p:nvSpPr>
        <p:spPr bwMode="auto">
          <a:xfrm>
            <a:off x="5691629" y="1828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[ 3 ]</a:t>
            </a:r>
          </a:p>
        </p:txBody>
      </p:sp>
      <p:sp>
        <p:nvSpPr>
          <p:cNvPr id="8205" name="Rectangle 14"/>
          <p:cNvSpPr>
            <a:spLocks noChangeArrowheads="1"/>
          </p:cNvSpPr>
          <p:nvPr/>
        </p:nvSpPr>
        <p:spPr bwMode="auto">
          <a:xfrm>
            <a:off x="6874316" y="1828800"/>
            <a:ext cx="729368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[ 4 ]</a:t>
            </a:r>
          </a:p>
        </p:txBody>
      </p:sp>
      <p:sp>
        <p:nvSpPr>
          <p:cNvPr id="8206" name="Rectangle 16"/>
          <p:cNvSpPr>
            <a:spLocks noChangeArrowheads="1"/>
          </p:cNvSpPr>
          <p:nvPr/>
        </p:nvSpPr>
        <p:spPr bwMode="auto">
          <a:xfrm>
            <a:off x="8812214" y="2365375"/>
            <a:ext cx="1169987" cy="11684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207" name="Rectangle 17"/>
          <p:cNvSpPr>
            <a:spLocks noChangeArrowheads="1"/>
          </p:cNvSpPr>
          <p:nvPr/>
        </p:nvSpPr>
        <p:spPr bwMode="auto">
          <a:xfrm>
            <a:off x="8839200" y="1833563"/>
            <a:ext cx="1072410" cy="45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[ 700 ]</a:t>
            </a:r>
          </a:p>
        </p:txBody>
      </p:sp>
      <p:grpSp>
        <p:nvGrpSpPr>
          <p:cNvPr id="8208" name="Group 18"/>
          <p:cNvGrpSpPr>
            <a:grpSpLocks/>
          </p:cNvGrpSpPr>
          <p:nvPr/>
        </p:nvGrpSpPr>
        <p:grpSpPr bwMode="auto">
          <a:xfrm>
            <a:off x="6859592" y="2563814"/>
            <a:ext cx="677692" cy="771525"/>
            <a:chOff x="2897" y="3449"/>
            <a:chExt cx="329" cy="327"/>
          </a:xfrm>
        </p:grpSpPr>
        <p:sp>
          <p:nvSpPr>
            <p:cNvPr id="8232" name="Rectangle 19"/>
            <p:cNvSpPr>
              <a:spLocks noChangeArrowheads="1"/>
            </p:cNvSpPr>
            <p:nvPr/>
          </p:nvSpPr>
          <p:spPr bwMode="auto">
            <a:xfrm>
              <a:off x="2897" y="3449"/>
              <a:ext cx="329" cy="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 defTabSz="571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 defTabSz="571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 defTabSz="571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 defTabSz="5715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500" b="1">
                  <a:latin typeface="Arial" panose="020B0604020202020204" pitchFamily="34" charset="0"/>
                </a:rPr>
                <a:t>Number    506643548</a:t>
              </a:r>
            </a:p>
          </p:txBody>
        </p:sp>
        <p:pic>
          <p:nvPicPr>
            <p:cNvPr id="8233" name="Picture 20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5910" b="42465"/>
            <a:stretch>
              <a:fillRect/>
            </a:stretch>
          </p:blipFill>
          <p:spPr bwMode="auto">
            <a:xfrm>
              <a:off x="2945" y="3524"/>
              <a:ext cx="25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8209" name="Group 21"/>
          <p:cNvGrpSpPr>
            <a:grpSpLocks/>
          </p:cNvGrpSpPr>
          <p:nvPr/>
        </p:nvGrpSpPr>
        <p:grpSpPr bwMode="auto">
          <a:xfrm>
            <a:off x="4554538" y="2525714"/>
            <a:ext cx="730250" cy="847725"/>
            <a:chOff x="1778" y="3433"/>
            <a:chExt cx="355" cy="359"/>
          </a:xfrm>
        </p:grpSpPr>
        <p:sp>
          <p:nvSpPr>
            <p:cNvPr id="8230" name="Rectangle 22"/>
            <p:cNvSpPr>
              <a:spLocks noChangeArrowheads="1"/>
            </p:cNvSpPr>
            <p:nvPr/>
          </p:nvSpPr>
          <p:spPr bwMode="auto">
            <a:xfrm>
              <a:off x="1778" y="3433"/>
              <a:ext cx="330" cy="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 defTabSz="571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 defTabSz="571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 defTabSz="571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 defTabSz="5715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500" b="1">
                  <a:latin typeface="Arial" panose="020B0604020202020204" pitchFamily="34" charset="0"/>
                </a:rPr>
                <a:t>Number    233667136</a:t>
              </a:r>
            </a:p>
          </p:txBody>
        </p:sp>
        <p:pic>
          <p:nvPicPr>
            <p:cNvPr id="8231" name="Picture 23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06" y="3488"/>
              <a:ext cx="327" cy="3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8210" name="Group 24"/>
          <p:cNvGrpSpPr>
            <a:grpSpLocks/>
          </p:cNvGrpSpPr>
          <p:nvPr/>
        </p:nvGrpSpPr>
        <p:grpSpPr bwMode="auto">
          <a:xfrm>
            <a:off x="3365501" y="2519364"/>
            <a:ext cx="727075" cy="858837"/>
            <a:chOff x="1201" y="3430"/>
            <a:chExt cx="353" cy="364"/>
          </a:xfrm>
        </p:grpSpPr>
        <p:sp>
          <p:nvSpPr>
            <p:cNvPr id="8228" name="Rectangle 25"/>
            <p:cNvSpPr>
              <a:spLocks noChangeArrowheads="1"/>
            </p:cNvSpPr>
            <p:nvPr/>
          </p:nvSpPr>
          <p:spPr bwMode="auto">
            <a:xfrm>
              <a:off x="1201" y="3430"/>
              <a:ext cx="301" cy="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 defTabSz="571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 defTabSz="571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 defTabSz="571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 defTabSz="5715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500" b="1">
                  <a:latin typeface="Arial" panose="020B0604020202020204" pitchFamily="34" charset="0"/>
                </a:rPr>
                <a:t>Number 281942902</a:t>
              </a:r>
            </a:p>
          </p:txBody>
        </p:sp>
        <p:pic>
          <p:nvPicPr>
            <p:cNvPr id="8229" name="Picture 26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9" y="3493"/>
              <a:ext cx="335" cy="3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8211" name="Group 27"/>
          <p:cNvGrpSpPr>
            <a:grpSpLocks/>
          </p:cNvGrpSpPr>
          <p:nvPr/>
        </p:nvGrpSpPr>
        <p:grpSpPr bwMode="auto">
          <a:xfrm>
            <a:off x="8936039" y="2570163"/>
            <a:ext cx="942975" cy="755650"/>
            <a:chOff x="4891" y="3452"/>
            <a:chExt cx="458" cy="320"/>
          </a:xfrm>
        </p:grpSpPr>
        <p:sp>
          <p:nvSpPr>
            <p:cNvPr id="8226" name="Rectangle 28"/>
            <p:cNvSpPr>
              <a:spLocks noChangeArrowheads="1"/>
            </p:cNvSpPr>
            <p:nvPr/>
          </p:nvSpPr>
          <p:spPr bwMode="auto">
            <a:xfrm>
              <a:off x="4927" y="3452"/>
              <a:ext cx="304" cy="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 defTabSz="571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 defTabSz="571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 defTabSz="571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 defTabSz="5715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500" b="1">
                  <a:latin typeface="Arial" panose="020B0604020202020204" pitchFamily="34" charset="0"/>
                </a:rPr>
                <a:t>Number 155778322</a:t>
              </a:r>
            </a:p>
          </p:txBody>
        </p:sp>
        <p:pic>
          <p:nvPicPr>
            <p:cNvPr id="8227" name="Picture 29"/>
            <p:cNvPicPr>
              <a:picLocks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53265"/>
            <a:stretch>
              <a:fillRect/>
            </a:stretch>
          </p:blipFill>
          <p:spPr bwMode="auto">
            <a:xfrm>
              <a:off x="4891" y="3500"/>
              <a:ext cx="458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8212" name="Group 30"/>
          <p:cNvGrpSpPr>
            <a:grpSpLocks/>
          </p:cNvGrpSpPr>
          <p:nvPr/>
        </p:nvGrpSpPr>
        <p:grpSpPr bwMode="auto">
          <a:xfrm>
            <a:off x="5710238" y="2549526"/>
            <a:ext cx="749300" cy="830263"/>
            <a:chOff x="2339" y="3443"/>
            <a:chExt cx="364" cy="352"/>
          </a:xfrm>
        </p:grpSpPr>
        <p:pic>
          <p:nvPicPr>
            <p:cNvPr id="8224" name="Picture 31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12" b="42639"/>
            <a:stretch>
              <a:fillRect/>
            </a:stretch>
          </p:blipFill>
          <p:spPr bwMode="auto">
            <a:xfrm>
              <a:off x="2369" y="3495"/>
              <a:ext cx="334" cy="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225" name="Rectangle 32"/>
            <p:cNvSpPr>
              <a:spLocks noChangeArrowheads="1"/>
            </p:cNvSpPr>
            <p:nvPr/>
          </p:nvSpPr>
          <p:spPr bwMode="auto">
            <a:xfrm>
              <a:off x="2339" y="3443"/>
              <a:ext cx="301" cy="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 defTabSz="571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 defTabSz="571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 defTabSz="571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 defTabSz="5715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500" b="1">
                  <a:latin typeface="Arial" panose="020B0604020202020204" pitchFamily="34" charset="0"/>
                </a:rPr>
                <a:t>Number 580625685</a:t>
              </a:r>
            </a:p>
          </p:txBody>
        </p:sp>
      </p:grpSp>
      <p:grpSp>
        <p:nvGrpSpPr>
          <p:cNvPr id="8213" name="Group 33"/>
          <p:cNvGrpSpPr>
            <a:grpSpLocks/>
          </p:cNvGrpSpPr>
          <p:nvPr/>
        </p:nvGrpSpPr>
        <p:grpSpPr bwMode="auto">
          <a:xfrm>
            <a:off x="2176463" y="2554288"/>
            <a:ext cx="679450" cy="819150"/>
            <a:chOff x="3495" y="3436"/>
            <a:chExt cx="330" cy="347"/>
          </a:xfrm>
        </p:grpSpPr>
        <p:pic>
          <p:nvPicPr>
            <p:cNvPr id="8222" name="Picture 34"/>
            <p:cNvPicPr>
              <a:picLocks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0" y="3511"/>
              <a:ext cx="295" cy="2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223" name="Rectangle 35"/>
            <p:cNvSpPr>
              <a:spLocks noChangeArrowheads="1"/>
            </p:cNvSpPr>
            <p:nvPr/>
          </p:nvSpPr>
          <p:spPr bwMode="auto">
            <a:xfrm>
              <a:off x="3495" y="3436"/>
              <a:ext cx="304" cy="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3813" tIns="11113" rIns="23813" bIns="11113">
              <a:spAutoFit/>
            </a:bodyPr>
            <a:lstStyle>
              <a:lvl1pPr defTabSz="57150"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 defTabSz="571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 defTabSz="5715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 defTabSz="5715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 defTabSz="5715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defTabSz="5715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500" b="1">
                  <a:latin typeface="Arial" panose="020B0604020202020204" pitchFamily="34" charset="0"/>
                </a:rPr>
                <a:t>Number 701466868</a:t>
              </a:r>
            </a:p>
          </p:txBody>
        </p:sp>
      </p:grpSp>
      <p:sp>
        <p:nvSpPr>
          <p:cNvPr id="8214" name="Text Box 36"/>
          <p:cNvSpPr txBox="1">
            <a:spLocks noChangeArrowheads="1"/>
          </p:cNvSpPr>
          <p:nvPr/>
        </p:nvSpPr>
        <p:spPr bwMode="auto">
          <a:xfrm>
            <a:off x="8018464" y="2276475"/>
            <a:ext cx="7445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400">
                <a:latin typeface="Times" panose="02020603050405020304" pitchFamily="18" charset="0"/>
              </a:rPr>
              <a:t>…</a:t>
            </a:r>
          </a:p>
        </p:txBody>
      </p:sp>
      <p:sp>
        <p:nvSpPr>
          <p:cNvPr id="8215" name="Rectangle 37"/>
          <p:cNvSpPr>
            <a:spLocks noChangeArrowheads="1"/>
          </p:cNvSpPr>
          <p:nvPr/>
        </p:nvSpPr>
        <p:spPr bwMode="auto">
          <a:xfrm>
            <a:off x="7553326" y="4306888"/>
            <a:ext cx="2589213" cy="2474912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pic>
        <p:nvPicPr>
          <p:cNvPr id="8216" name="Picture 38"/>
          <p:cNvPicPr>
            <a:picLocks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90" b="42133"/>
          <a:stretch>
            <a:fillRect/>
          </a:stretch>
        </p:blipFill>
        <p:spPr bwMode="auto">
          <a:xfrm>
            <a:off x="7866063" y="4810126"/>
            <a:ext cx="2119312" cy="190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17" name="Oval 39"/>
          <p:cNvSpPr>
            <a:spLocks noChangeArrowheads="1"/>
          </p:cNvSpPr>
          <p:nvPr/>
        </p:nvSpPr>
        <p:spPr bwMode="auto">
          <a:xfrm>
            <a:off x="8388350" y="4289425"/>
            <a:ext cx="1874838" cy="858838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latin typeface="Times" panose="02020603050405020304" pitchFamily="18" charset="0"/>
            </a:endParaRPr>
          </a:p>
        </p:txBody>
      </p:sp>
      <p:sp>
        <p:nvSpPr>
          <p:cNvPr id="8218" name="Rectangle 40"/>
          <p:cNvSpPr>
            <a:spLocks noChangeArrowheads="1"/>
          </p:cNvSpPr>
          <p:nvPr/>
        </p:nvSpPr>
        <p:spPr bwMode="auto">
          <a:xfrm>
            <a:off x="7681914" y="4498976"/>
            <a:ext cx="2273059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Number 580625685</a:t>
            </a:r>
          </a:p>
        </p:txBody>
      </p:sp>
      <p:sp>
        <p:nvSpPr>
          <p:cNvPr id="8219" name="Text Box 41"/>
          <p:cNvSpPr txBox="1">
            <a:spLocks noChangeArrowheads="1"/>
          </p:cNvSpPr>
          <p:nvPr/>
        </p:nvSpPr>
        <p:spPr bwMode="auto">
          <a:xfrm>
            <a:off x="1905000" y="4483100"/>
            <a:ext cx="54864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Each record in list has an associated key.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In this example, the keys are ID numbers.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Times" panose="02020603050405020304" pitchFamily="18" charset="0"/>
              </a:rPr>
              <a:t>Given a particular key, how can we efficiently retrieve the record from the list?</a:t>
            </a:r>
          </a:p>
        </p:txBody>
      </p:sp>
      <p:sp>
        <p:nvSpPr>
          <p:cNvPr id="8220" name="Line 45"/>
          <p:cNvSpPr>
            <a:spLocks noChangeShapeType="1"/>
          </p:cNvSpPr>
          <p:nvPr/>
        </p:nvSpPr>
        <p:spPr bwMode="auto">
          <a:xfrm>
            <a:off x="5562600" y="3505200"/>
            <a:ext cx="1981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1" name="Line 47"/>
          <p:cNvSpPr>
            <a:spLocks noChangeShapeType="1"/>
          </p:cNvSpPr>
          <p:nvPr/>
        </p:nvSpPr>
        <p:spPr bwMode="auto">
          <a:xfrm>
            <a:off x="6705600" y="3505200"/>
            <a:ext cx="3429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7930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</a:rPr>
              <a:t>Analysis of insertion sort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charset="0"/>
              <a:buChar char="n"/>
              <a:defRPr/>
            </a:pPr>
            <a:r>
              <a:rPr lang="en-US" dirty="0">
                <a:ea typeface="+mn-ea"/>
              </a:rPr>
              <a:t>We run once through the outer loop, inserting each of n elements; this is a factor of </a:t>
            </a:r>
            <a:r>
              <a:rPr lang="en-US" dirty="0">
                <a:solidFill>
                  <a:schemeClr val="accent2"/>
                </a:solidFill>
                <a:latin typeface="Trebuchet MS" charset="0"/>
                <a:ea typeface="+mn-ea"/>
              </a:rPr>
              <a:t>n</a:t>
            </a:r>
            <a:endParaRPr lang="en-US" dirty="0">
              <a:solidFill>
                <a:schemeClr val="accent2"/>
              </a:solidFill>
              <a:ea typeface="+mn-ea"/>
            </a:endParaRPr>
          </a:p>
          <a:p>
            <a:pPr eaLnBrk="1" hangingPunct="1">
              <a:buFont typeface="Wingdings" charset="0"/>
              <a:buChar char="n"/>
              <a:defRPr/>
            </a:pPr>
            <a:r>
              <a:rPr lang="en-US" dirty="0">
                <a:ea typeface="+mn-ea"/>
              </a:rPr>
              <a:t>On average, there are </a:t>
            </a:r>
            <a:r>
              <a:rPr lang="en-US" dirty="0">
                <a:solidFill>
                  <a:schemeClr val="accent2"/>
                </a:solidFill>
                <a:latin typeface="Trebuchet MS" charset="0"/>
                <a:ea typeface="+mn-ea"/>
              </a:rPr>
              <a:t>n/2</a:t>
            </a:r>
            <a:r>
              <a:rPr lang="en-US" dirty="0">
                <a:ea typeface="+mn-ea"/>
              </a:rPr>
              <a:t> elements already sorted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a typeface="+mn-ea"/>
              </a:rPr>
              <a:t>The inner loop looks at (and moves) half of these</a:t>
            </a:r>
          </a:p>
          <a:p>
            <a:pPr lvl="1" eaLnBrk="1" hangingPunct="1">
              <a:buFont typeface="Wingdings" charset="0"/>
              <a:buChar char="n"/>
              <a:defRPr/>
            </a:pPr>
            <a:r>
              <a:rPr lang="en-US" dirty="0">
                <a:ea typeface="+mn-ea"/>
              </a:rPr>
              <a:t>This gives a second factor of </a:t>
            </a:r>
            <a:r>
              <a:rPr lang="en-US" dirty="0">
                <a:solidFill>
                  <a:schemeClr val="accent2"/>
                </a:solidFill>
                <a:latin typeface="Trebuchet MS" charset="0"/>
                <a:ea typeface="+mn-ea"/>
              </a:rPr>
              <a:t>n/4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dirty="0">
                <a:ea typeface="+mn-ea"/>
              </a:rPr>
              <a:t>Hence, the time required for an insertion sort of an array of </a:t>
            </a:r>
            <a:r>
              <a:rPr lang="en-US" dirty="0">
                <a:solidFill>
                  <a:schemeClr val="accent2"/>
                </a:solidFill>
                <a:latin typeface="Trebuchet MS" charset="0"/>
                <a:ea typeface="+mn-ea"/>
              </a:rPr>
              <a:t>n</a:t>
            </a:r>
            <a:r>
              <a:rPr lang="en-US" dirty="0">
                <a:solidFill>
                  <a:srgbClr val="FFFF7F"/>
                </a:solidFill>
                <a:latin typeface="Trebuchet MS" charset="0"/>
                <a:ea typeface="+mn-ea"/>
              </a:rPr>
              <a:t> </a:t>
            </a:r>
            <a:r>
              <a:rPr lang="en-US" dirty="0">
                <a:ea typeface="+mn-ea"/>
              </a:rPr>
              <a:t>elements is proportional to</a:t>
            </a:r>
            <a:r>
              <a:rPr lang="en-US" dirty="0">
                <a:solidFill>
                  <a:schemeClr val="accent2"/>
                </a:solidFill>
                <a:ea typeface="+mn-ea"/>
              </a:rPr>
              <a:t> </a:t>
            </a:r>
            <a:r>
              <a:rPr lang="en-US" dirty="0">
                <a:solidFill>
                  <a:schemeClr val="accent2"/>
                </a:solidFill>
                <a:latin typeface="Trebuchet MS" charset="0"/>
                <a:ea typeface="+mn-ea"/>
              </a:rPr>
              <a:t>n</a:t>
            </a:r>
            <a:r>
              <a:rPr lang="en-US" baseline="30000" dirty="0">
                <a:solidFill>
                  <a:schemeClr val="accent2"/>
                </a:solidFill>
                <a:latin typeface="Trebuchet MS" charset="0"/>
                <a:ea typeface="+mn-ea"/>
              </a:rPr>
              <a:t>2</a:t>
            </a:r>
            <a:r>
              <a:rPr lang="en-US" dirty="0">
                <a:solidFill>
                  <a:schemeClr val="accent2"/>
                </a:solidFill>
                <a:latin typeface="Trebuchet MS" charset="0"/>
                <a:ea typeface="+mn-ea"/>
              </a:rPr>
              <a:t>/4</a:t>
            </a:r>
          </a:p>
          <a:p>
            <a:pPr eaLnBrk="1" hangingPunct="1">
              <a:buFont typeface="Wingdings" charset="0"/>
              <a:buChar char="n"/>
              <a:defRPr/>
            </a:pPr>
            <a:r>
              <a:rPr lang="en-US" dirty="0">
                <a:ea typeface="+mn-ea"/>
              </a:rPr>
              <a:t>Discarding constants, we find that insertion sort is</a:t>
            </a:r>
            <a:r>
              <a:rPr lang="en-US" dirty="0">
                <a:solidFill>
                  <a:srgbClr val="FFFF7F"/>
                </a:solidFill>
                <a:latin typeface="Trebuchet MS" charset="0"/>
                <a:ea typeface="+mn-ea"/>
              </a:rPr>
              <a:t> </a:t>
            </a:r>
            <a:r>
              <a:rPr lang="en-US" dirty="0">
                <a:solidFill>
                  <a:schemeClr val="accent2"/>
                </a:solidFill>
                <a:latin typeface="Trebuchet MS" charset="0"/>
                <a:ea typeface="+mn-ea"/>
              </a:rPr>
              <a:t>O(n</a:t>
            </a:r>
            <a:r>
              <a:rPr lang="en-US" baseline="30000" dirty="0">
                <a:solidFill>
                  <a:schemeClr val="accent2"/>
                </a:solidFill>
                <a:latin typeface="Trebuchet MS" charset="0"/>
                <a:ea typeface="+mn-ea"/>
              </a:rPr>
              <a:t>2</a:t>
            </a:r>
            <a:r>
              <a:rPr lang="en-US" dirty="0">
                <a:solidFill>
                  <a:schemeClr val="accent2"/>
                </a:solidFill>
                <a:latin typeface="Trebuchet MS" charset="0"/>
                <a:ea typeface="+mn-ea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823953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C79D121-8E21-4D95-980C-6C4EA634ADB6}" type="slidenum">
              <a:rPr lang="en-US" altLang="en-US" smtClean="0"/>
              <a:pPr>
                <a:defRPr/>
              </a:pPr>
              <a:t>41</a:t>
            </a:fld>
            <a:endParaRPr lang="en-US" alt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667000" y="2514601"/>
            <a:ext cx="6477000" cy="1731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800" dirty="0">
                <a:latin typeface="Algerian" panose="04020705040A02060702" pitchFamily="82" charset="0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3151163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Sequential  Search</a:t>
            </a:r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In this, the list or array is traversed sequentially and every element is checked.</a:t>
            </a:r>
          </a:p>
          <a:p>
            <a:r>
              <a:rPr lang="en-US" altLang="en-US" dirty="0"/>
              <a:t>Step through array of records, one at a time.</a:t>
            </a:r>
          </a:p>
          <a:p>
            <a:r>
              <a:rPr lang="en-US" altLang="en-US" dirty="0"/>
              <a:t>Look for record with matching key.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Search stops when 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record with matching key is found</a:t>
            </a:r>
          </a:p>
          <a:p>
            <a:pPr lvl="1"/>
            <a:r>
              <a:rPr lang="en-US" altLang="en-US" dirty="0">
                <a:solidFill>
                  <a:srgbClr val="FF0000"/>
                </a:solidFill>
              </a:rPr>
              <a:t>or when search has examined all records without success.</a:t>
            </a:r>
          </a:p>
        </p:txBody>
      </p:sp>
    </p:spTree>
    <p:extLst>
      <p:ext uri="{BB962C8B-B14F-4D97-AF65-F5344CB8AC3E}">
        <p14:creationId xmlns:p14="http://schemas.microsoft.com/office/powerpoint/2010/main" val="223678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Pseudocode for Seq. Search </a:t>
            </a:r>
          </a:p>
        </p:txBody>
      </p:sp>
      <p:sp>
        <p:nvSpPr>
          <p:cNvPr id="10243" name="Text Box 1028"/>
          <p:cNvSpPr txBox="1">
            <a:spLocks noChangeArrowheads="1"/>
          </p:cNvSpPr>
          <p:nvPr/>
        </p:nvSpPr>
        <p:spPr bwMode="auto">
          <a:xfrm>
            <a:off x="2193926" y="1981200"/>
            <a:ext cx="6873875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   </a:t>
            </a:r>
            <a:r>
              <a:rPr lang="en-US" altLang="en-US" sz="2400" dirty="0" err="1">
                <a:latin typeface="Consolas" panose="020B0609020204030204" pitchFamily="49" charset="0"/>
              </a:rPr>
              <a:t>int</a:t>
            </a:r>
            <a:r>
              <a:rPr lang="en-US" altLang="en-US" sz="2400" dirty="0">
                <a:latin typeface="Consolas" panose="020B0609020204030204" pitchFamily="49" charset="0"/>
              </a:rPr>
              <a:t> </a:t>
            </a:r>
            <a:r>
              <a:rPr lang="en-US" altLang="en-US" sz="2400" dirty="0" err="1">
                <a:latin typeface="Consolas" panose="020B0609020204030204" pitchFamily="49" charset="0"/>
              </a:rPr>
              <a:t>arr</a:t>
            </a:r>
            <a:r>
              <a:rPr lang="en-US" altLang="en-US" sz="2400" dirty="0">
                <a:latin typeface="Consolas" panose="020B0609020204030204" pitchFamily="49" charset="0"/>
              </a:rPr>
              <a:t>[]={89,2,67,37,72,17,4};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   </a:t>
            </a:r>
            <a:r>
              <a:rPr lang="en-US" altLang="en-US" sz="2400" dirty="0" err="1">
                <a:latin typeface="Consolas" panose="020B0609020204030204" pitchFamily="49" charset="0"/>
              </a:rPr>
              <a:t>int</a:t>
            </a:r>
            <a:r>
              <a:rPr lang="en-US" altLang="en-US" sz="2400" dirty="0">
                <a:latin typeface="Consolas" panose="020B0609020204030204" pitchFamily="49" charset="0"/>
              </a:rPr>
              <a:t> n=</a:t>
            </a:r>
            <a:r>
              <a:rPr lang="en-US" altLang="en-US" sz="2400" dirty="0" err="1">
                <a:latin typeface="Consolas" panose="020B0609020204030204" pitchFamily="49" charset="0"/>
              </a:rPr>
              <a:t>sizeof</a:t>
            </a:r>
            <a:r>
              <a:rPr lang="en-US" altLang="en-US" sz="2400" dirty="0">
                <a:latin typeface="Consolas" panose="020B0609020204030204" pitchFamily="49" charset="0"/>
              </a:rPr>
              <a:t>(</a:t>
            </a:r>
            <a:r>
              <a:rPr lang="en-US" altLang="en-US" sz="2400" dirty="0" err="1">
                <a:latin typeface="Consolas" panose="020B0609020204030204" pitchFamily="49" charset="0"/>
              </a:rPr>
              <a:t>arr</a:t>
            </a:r>
            <a:r>
              <a:rPr lang="en-US" altLang="en-US" sz="2400" dirty="0">
                <a:latin typeface="Consolas" panose="020B0609020204030204" pitchFamily="49" charset="0"/>
              </a:rPr>
              <a:t>)/</a:t>
            </a:r>
            <a:r>
              <a:rPr lang="en-US" altLang="en-US" sz="2400" dirty="0" err="1">
                <a:latin typeface="Consolas" panose="020B0609020204030204" pitchFamily="49" charset="0"/>
              </a:rPr>
              <a:t>sizeof</a:t>
            </a:r>
            <a:r>
              <a:rPr lang="en-US" altLang="en-US" sz="2400" dirty="0">
                <a:latin typeface="Consolas" panose="020B0609020204030204" pitchFamily="49" charset="0"/>
              </a:rPr>
              <a:t>(</a:t>
            </a:r>
            <a:r>
              <a:rPr lang="en-US" altLang="en-US" sz="2400" dirty="0" err="1">
                <a:latin typeface="Consolas" panose="020B0609020204030204" pitchFamily="49" charset="0"/>
              </a:rPr>
              <a:t>arr</a:t>
            </a:r>
            <a:r>
              <a:rPr lang="en-US" altLang="en-US" sz="2400" dirty="0">
                <a:latin typeface="Consolas" panose="020B0609020204030204" pitchFamily="49" charset="0"/>
              </a:rPr>
              <a:t>[0]);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   </a:t>
            </a:r>
            <a:r>
              <a:rPr lang="en-US" altLang="en-US" sz="2400" dirty="0" err="1">
                <a:latin typeface="Consolas" panose="020B0609020204030204" pitchFamily="49" charset="0"/>
              </a:rPr>
              <a:t>int</a:t>
            </a:r>
            <a:r>
              <a:rPr lang="en-US" altLang="en-US" sz="2400" dirty="0">
                <a:latin typeface="Consolas" panose="020B0609020204030204" pitchFamily="49" charset="0"/>
              </a:rPr>
              <a:t> found=0;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   </a:t>
            </a:r>
            <a:r>
              <a:rPr lang="en-US" altLang="en-US" sz="2400" dirty="0" err="1">
                <a:latin typeface="Consolas" panose="020B0609020204030204" pitchFamily="49" charset="0"/>
              </a:rPr>
              <a:t>int</a:t>
            </a:r>
            <a:r>
              <a:rPr lang="en-US" altLang="en-US" sz="2400" dirty="0">
                <a:latin typeface="Consolas" panose="020B0609020204030204" pitchFamily="49" charset="0"/>
              </a:rPr>
              <a:t> key=37;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   for(</a:t>
            </a:r>
            <a:r>
              <a:rPr lang="en-US" altLang="en-US" sz="2400" dirty="0" err="1">
                <a:latin typeface="Consolas" panose="020B0609020204030204" pitchFamily="49" charset="0"/>
              </a:rPr>
              <a:t>int</a:t>
            </a:r>
            <a:r>
              <a:rPr lang="en-US" altLang="en-US" sz="2400" dirty="0">
                <a:latin typeface="Consolas" panose="020B0609020204030204" pitchFamily="49" charset="0"/>
              </a:rPr>
              <a:t> i=0;i&lt;</a:t>
            </a:r>
            <a:r>
              <a:rPr lang="en-US" altLang="en-US" sz="2400" dirty="0" err="1">
                <a:latin typeface="Consolas" panose="020B0609020204030204" pitchFamily="49" charset="0"/>
              </a:rPr>
              <a:t>n;i</a:t>
            </a:r>
            <a:r>
              <a:rPr lang="en-US" altLang="en-US" sz="2400" dirty="0">
                <a:latin typeface="Consolas" panose="020B0609020204030204" pitchFamily="49" charset="0"/>
              </a:rPr>
              <a:t>++)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  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       if(</a:t>
            </a:r>
            <a:r>
              <a:rPr lang="en-US" altLang="en-US" sz="2400" dirty="0" err="1">
                <a:latin typeface="Consolas" panose="020B0609020204030204" pitchFamily="49" charset="0"/>
              </a:rPr>
              <a:t>arr</a:t>
            </a:r>
            <a:r>
              <a:rPr lang="en-US" altLang="en-US" sz="2400" dirty="0">
                <a:latin typeface="Consolas" panose="020B0609020204030204" pitchFamily="49" charset="0"/>
              </a:rPr>
              <a:t>[</a:t>
            </a:r>
            <a:r>
              <a:rPr lang="en-US" altLang="en-US" sz="2400" dirty="0" err="1">
                <a:latin typeface="Consolas" panose="020B0609020204030204" pitchFamily="49" charset="0"/>
              </a:rPr>
              <a:t>i</a:t>
            </a:r>
            <a:r>
              <a:rPr lang="en-US" altLang="en-US" sz="2400" dirty="0">
                <a:latin typeface="Consolas" panose="020B0609020204030204" pitchFamily="49" charset="0"/>
              </a:rPr>
              <a:t>]==key)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           found=1;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onsolas" panose="020B0609020204030204" pitchFamily="49" charset="0"/>
              </a:rPr>
              <a:t>    return found;</a:t>
            </a:r>
          </a:p>
        </p:txBody>
      </p:sp>
    </p:spTree>
    <p:extLst>
      <p:ext uri="{BB962C8B-B14F-4D97-AF65-F5344CB8AC3E}">
        <p14:creationId xmlns:p14="http://schemas.microsoft.com/office/powerpoint/2010/main" val="2961649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Serial Search Analysis</a:t>
            </a:r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What are the worst and average case running times for serial search? </a:t>
            </a:r>
          </a:p>
          <a:p>
            <a:r>
              <a:rPr lang="en-US" altLang="en-US"/>
              <a:t>We must determine the O-notation for the number of operations required in search.</a:t>
            </a:r>
          </a:p>
          <a:p>
            <a:r>
              <a:rPr lang="en-US" altLang="en-US"/>
              <a:t>Number of operations depends on </a:t>
            </a:r>
            <a:r>
              <a:rPr lang="en-US" altLang="en-US" i="1"/>
              <a:t>n</a:t>
            </a:r>
            <a:r>
              <a:rPr lang="en-US" altLang="en-US"/>
              <a:t>, the number of entries in the list.</a:t>
            </a:r>
          </a:p>
          <a:p>
            <a:pPr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3379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981200" y="609600"/>
            <a:ext cx="8077200" cy="1143000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Worst Case Time for Serial Search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7620000" cy="4114800"/>
          </a:xfrm>
        </p:spPr>
        <p:txBody>
          <a:bodyPr/>
          <a:lstStyle/>
          <a:p>
            <a:r>
              <a:rPr lang="en-US" altLang="en-US"/>
              <a:t>For an array of </a:t>
            </a:r>
            <a:r>
              <a:rPr lang="en-US" altLang="en-US" i="1"/>
              <a:t>n</a:t>
            </a:r>
            <a:r>
              <a:rPr lang="en-US" altLang="en-US"/>
              <a:t> elements, the worst case time for serial search requires </a:t>
            </a:r>
            <a:r>
              <a:rPr lang="en-US" altLang="en-US" i="1"/>
              <a:t>n</a:t>
            </a:r>
            <a:r>
              <a:rPr lang="en-US" altLang="en-US"/>
              <a:t> array accesses: O(</a:t>
            </a:r>
            <a:r>
              <a:rPr lang="en-US" altLang="en-US" i="1"/>
              <a:t>n</a:t>
            </a:r>
            <a:r>
              <a:rPr lang="en-US" altLang="en-US"/>
              <a:t>).</a:t>
            </a:r>
          </a:p>
          <a:p>
            <a:r>
              <a:rPr lang="en-US" altLang="en-US"/>
              <a:t>Consider cases where we must loop over all </a:t>
            </a:r>
            <a:r>
              <a:rPr lang="en-US" altLang="en-US" i="1"/>
              <a:t>n</a:t>
            </a:r>
            <a:r>
              <a:rPr lang="en-US" altLang="en-US"/>
              <a:t> records:</a:t>
            </a:r>
          </a:p>
          <a:p>
            <a:pPr lvl="1"/>
            <a:r>
              <a:rPr lang="en-US" altLang="en-US"/>
              <a:t>desired record appears in the last position of the array</a:t>
            </a:r>
          </a:p>
          <a:p>
            <a:pPr lvl="1"/>
            <a:r>
              <a:rPr lang="en-US" altLang="en-US"/>
              <a:t>desired record does not appear in the array at all</a:t>
            </a:r>
          </a:p>
        </p:txBody>
      </p:sp>
    </p:spTree>
    <p:extLst>
      <p:ext uri="{BB962C8B-B14F-4D97-AF65-F5344CB8AC3E}">
        <p14:creationId xmlns:p14="http://schemas.microsoft.com/office/powerpoint/2010/main" val="2807285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Average Case for Seq. Search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209800" y="1905000"/>
            <a:ext cx="8153400" cy="4114800"/>
          </a:xfrm>
        </p:spPr>
        <p:txBody>
          <a:bodyPr>
            <a:normAutofit lnSpcReduction="10000"/>
          </a:bodyPr>
          <a:lstStyle/>
          <a:p>
            <a:pPr marL="609600" indent="-609600">
              <a:buNone/>
            </a:pPr>
            <a:r>
              <a:rPr lang="en-US" altLang="en-US"/>
              <a:t>Assumptions:</a:t>
            </a:r>
          </a:p>
          <a:p>
            <a:pPr marL="990600" lvl="1" indent="-533400">
              <a:buFontTx/>
              <a:buAutoNum type="arabicPeriod"/>
            </a:pPr>
            <a:r>
              <a:rPr lang="en-US" altLang="en-US"/>
              <a:t>All keys are equally likely in a search</a:t>
            </a:r>
          </a:p>
          <a:p>
            <a:pPr marL="990600" lvl="1" indent="-533400">
              <a:buFontTx/>
              <a:buAutoNum type="arabicPeriod"/>
            </a:pPr>
            <a:r>
              <a:rPr lang="en-US" altLang="en-US"/>
              <a:t>We always search for a key that is in the array</a:t>
            </a:r>
          </a:p>
          <a:p>
            <a:pPr marL="609600" indent="-609600">
              <a:buNone/>
            </a:pPr>
            <a:r>
              <a:rPr lang="en-US" altLang="en-US"/>
              <a:t>Example: </a:t>
            </a:r>
          </a:p>
          <a:p>
            <a:pPr marL="609600" indent="-609600"/>
            <a:r>
              <a:rPr lang="en-US" altLang="en-US"/>
              <a:t>We have an array of 10 records.</a:t>
            </a:r>
          </a:p>
          <a:p>
            <a:pPr marL="609600" indent="-609600"/>
            <a:r>
              <a:rPr lang="en-US" altLang="en-US"/>
              <a:t>If search for the first record, then it requires 1 array access; if the second, then 2 array accesses. </a:t>
            </a:r>
            <a:r>
              <a:rPr lang="en-US" altLang="en-US" i="1"/>
              <a:t>etc.</a:t>
            </a:r>
          </a:p>
          <a:p>
            <a:pPr marL="609600" indent="-609600">
              <a:buNone/>
            </a:pPr>
            <a:r>
              <a:rPr lang="en-US" altLang="en-US"/>
              <a:t>The average of all these searches is:</a:t>
            </a:r>
          </a:p>
          <a:p>
            <a:pPr marL="990600" lvl="1" indent="-533400">
              <a:buNone/>
            </a:pPr>
            <a:r>
              <a:rPr lang="en-US" altLang="en-US" i="1"/>
              <a:t>(1+2+3+4+5+6+7+8+9+10)/10 = 5.5</a:t>
            </a:r>
          </a:p>
        </p:txBody>
      </p:sp>
    </p:spTree>
    <p:extLst>
      <p:ext uri="{BB962C8B-B14F-4D97-AF65-F5344CB8AC3E}">
        <p14:creationId xmlns:p14="http://schemas.microsoft.com/office/powerpoint/2010/main" val="622434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2414</Words>
  <Application>Microsoft Office PowerPoint</Application>
  <PresentationFormat>Widescreen</PresentationFormat>
  <Paragraphs>566</Paragraphs>
  <Slides>41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Algerian</vt:lpstr>
      <vt:lpstr>Arial</vt:lpstr>
      <vt:lpstr>Calibri</vt:lpstr>
      <vt:lpstr>Calibri Light</vt:lpstr>
      <vt:lpstr>Consolas</vt:lpstr>
      <vt:lpstr>Times</vt:lpstr>
      <vt:lpstr>Trebuchet MS</vt:lpstr>
      <vt:lpstr>Wingdings</vt:lpstr>
      <vt:lpstr>Office Theme</vt:lpstr>
      <vt:lpstr>PowerPoint Presentation</vt:lpstr>
      <vt:lpstr>Searching</vt:lpstr>
      <vt:lpstr>Problem: Search</vt:lpstr>
      <vt:lpstr>Search searching is looking for some particular data element from data structure.</vt:lpstr>
      <vt:lpstr>Sequential  Search</vt:lpstr>
      <vt:lpstr>Pseudocode for Seq. Search </vt:lpstr>
      <vt:lpstr>Serial Search Analysis</vt:lpstr>
      <vt:lpstr>Worst Case Time for Serial Search</vt:lpstr>
      <vt:lpstr>Average Case for Seq. Search</vt:lpstr>
      <vt:lpstr>Average Case Time for Seq. Search</vt:lpstr>
      <vt:lpstr>Binary Search</vt:lpstr>
      <vt:lpstr>Binary Search Pseudocode</vt:lpstr>
      <vt:lpstr>PowerPoint Presentation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</vt:lpstr>
      <vt:lpstr>Binary Search Implementation</vt:lpstr>
      <vt:lpstr>Simple Sorting Algorithms</vt:lpstr>
      <vt:lpstr>Bubble sort This sort is the simplest sorting algorithm that works by repeatedly swapping the adjacent elements if they are in wrong order.</vt:lpstr>
      <vt:lpstr>PowerPoint Presentation</vt:lpstr>
      <vt:lpstr>Example of bubble sort</vt:lpstr>
      <vt:lpstr>Code for bubble sort</vt:lpstr>
      <vt:lpstr>Analysis of bubble sort</vt:lpstr>
      <vt:lpstr>Selection sort This sort is a sorting algorithm, specifically an in-place comparison sort and it divides the input list in two parts sorted and unsorted.</vt:lpstr>
      <vt:lpstr>Example and analysis of selection sort</vt:lpstr>
      <vt:lpstr>Code for selection sort</vt:lpstr>
      <vt:lpstr>Insertion sort</vt:lpstr>
      <vt:lpstr>PowerPoint Presentation</vt:lpstr>
      <vt:lpstr>PowerPoint Presentation</vt:lpstr>
      <vt:lpstr>Example insertion sort</vt:lpstr>
      <vt:lpstr>Code for Insertion Sort</vt:lpstr>
      <vt:lpstr>Analysis of insertion sort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Amir Ibrahim</dc:creator>
  <cp:lastModifiedBy>Windows User</cp:lastModifiedBy>
  <cp:revision>27</cp:revision>
  <dcterms:created xsi:type="dcterms:W3CDTF">2018-11-06T12:07:34Z</dcterms:created>
  <dcterms:modified xsi:type="dcterms:W3CDTF">2023-03-08T14:59:16Z</dcterms:modified>
</cp:coreProperties>
</file>